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57" r:id="rId4"/>
    <p:sldId id="258" r:id="rId5"/>
    <p:sldId id="261" r:id="rId6"/>
    <p:sldId id="271" r:id="rId7"/>
    <p:sldId id="269" r:id="rId8"/>
    <p:sldId id="268" r:id="rId9"/>
    <p:sldId id="264" r:id="rId10"/>
    <p:sldId id="262" r:id="rId11"/>
    <p:sldId id="272" r:id="rId12"/>
  </p:sldIdLst>
  <p:sldSz cx="18288000" cy="10287000"/>
  <p:notesSz cx="6858000" cy="9144000"/>
  <p:embeddedFontLst>
    <p:embeddedFont>
      <p:font typeface="Arial Rounded MT Bold" panose="020F0704030504030204" pitchFamily="34" charset="0"/>
      <p:regular r:id="rId14"/>
    </p:embeddedFont>
    <p:embeddedFont>
      <p:font typeface="Bahnschrift" panose="020B0502040204020203" pitchFamily="34" charset="0"/>
      <p:regular r:id="rId15"/>
      <p:bold r:id="rId16"/>
    </p:embeddedFont>
    <p:embeddedFont>
      <p:font typeface="Bahnschrift SemiBold" panose="020B0502040204020203" pitchFamily="34" charset="0"/>
      <p:bold r:id="rId17"/>
    </p:embeddedFont>
    <p:embeddedFont>
      <p:font typeface="DM Sans" pitchFamily="2" charset="0"/>
      <p:regular r:id="rId18"/>
    </p:embeddedFont>
    <p:embeddedFont>
      <p:font typeface="DM Sans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рина Дунаева" initials="КД" lastIdx="1" clrIdx="0">
    <p:extLst>
      <p:ext uri="{19B8F6BF-5375-455C-9EA6-DF929625EA0E}">
        <p15:presenceInfo xmlns:p15="http://schemas.microsoft.com/office/powerpoint/2012/main" userId="fafea05a24e0b3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649"/>
    <a:srgbClr val="F4C303"/>
    <a:srgbClr val="FDE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6532" autoAdjust="0"/>
  </p:normalViewPr>
  <p:slideViewPr>
    <p:cSldViewPr>
      <p:cViewPr varScale="1">
        <p:scale>
          <a:sx n="44" d="100"/>
          <a:sy n="44" d="100"/>
        </p:scale>
        <p:origin x="63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28BDEF-8ABE-4529-8E65-42AD57152316}" type="doc">
      <dgm:prSet loTypeId="urn:microsoft.com/office/officeart/2005/8/layout/pyramid1" loCatId="pyramid" qsTypeId="urn:microsoft.com/office/officeart/2005/8/quickstyle/simple1" qsCatId="simple" csTypeId="urn:microsoft.com/office/officeart/2005/8/colors/accent6_2" csCatId="accent6" phldr="1"/>
      <dgm:spPr/>
    </dgm:pt>
    <dgm:pt modelId="{90AD7FBF-4138-44AA-B123-131089C08E30}">
      <dgm:prSet phldrT="[Текст]" custT="1"/>
      <dgm:spPr/>
      <dgm:t>
        <a:bodyPr/>
        <a:lstStyle/>
        <a:p>
          <a:pPr algn="ctr"/>
          <a:r>
            <a:rPr lang="ru-RU" sz="3200" b="1" cap="none" spc="50" dirty="0">
              <a:ln w="9525" cmpd="sng">
                <a:solidFill>
                  <a:schemeClr val="accent6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ahnschrift" panose="020B0502040204020203" pitchFamily="34" charset="0"/>
            </a:rPr>
            <a:t>Федеральный </a:t>
          </a:r>
        </a:p>
        <a:p>
          <a:pPr algn="ctr"/>
          <a:r>
            <a:rPr lang="ru-RU" sz="3200" b="1" cap="none" spc="50" dirty="0">
              <a:ln w="9525" cmpd="sng">
                <a:solidFill>
                  <a:schemeClr val="accent6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ahnschrift" panose="020B0502040204020203" pitchFamily="34" charset="0"/>
            </a:rPr>
            <a:t>уровень</a:t>
          </a:r>
        </a:p>
      </dgm:t>
    </dgm:pt>
    <dgm:pt modelId="{16A2747A-1D00-4319-8F21-BB909EE8EA03}" type="parTrans" cxnId="{E8EA9424-4795-4064-96D7-0153B9EA59F6}">
      <dgm:prSet/>
      <dgm:spPr/>
      <dgm:t>
        <a:bodyPr/>
        <a:lstStyle/>
        <a:p>
          <a:endParaRPr lang="ru-RU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gm:t>
    </dgm:pt>
    <dgm:pt modelId="{3CCD0986-9385-41BA-96CE-66F52A4951DA}" type="sibTrans" cxnId="{E8EA9424-4795-4064-96D7-0153B9EA59F6}">
      <dgm:prSet/>
      <dgm:spPr/>
      <dgm:t>
        <a:bodyPr/>
        <a:lstStyle/>
        <a:p>
          <a:endParaRPr lang="ru-RU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gm:t>
    </dgm:pt>
    <dgm:pt modelId="{34363EF5-BFEE-49F2-A14D-7ECF2B0DE4E7}">
      <dgm:prSet phldrT="[Текст]" custT="1"/>
      <dgm:spPr/>
      <dgm:t>
        <a:bodyPr/>
        <a:lstStyle/>
        <a:p>
          <a:r>
            <a:rPr lang="ru-RU" sz="44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Региональный уровень</a:t>
          </a:r>
        </a:p>
      </dgm:t>
    </dgm:pt>
    <dgm:pt modelId="{6341093D-F5A3-4E4B-8173-F368CB8F9B27}" type="parTrans" cxnId="{1D246FE5-6169-4123-BE42-79FB2B7636D4}">
      <dgm:prSet/>
      <dgm:spPr/>
      <dgm:t>
        <a:bodyPr/>
        <a:lstStyle/>
        <a:p>
          <a:endParaRPr lang="ru-RU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gm:t>
    </dgm:pt>
    <dgm:pt modelId="{E803FC54-F205-4CBD-AAC3-E3C67F108DC6}" type="sibTrans" cxnId="{1D246FE5-6169-4123-BE42-79FB2B7636D4}">
      <dgm:prSet/>
      <dgm:spPr/>
      <dgm:t>
        <a:bodyPr/>
        <a:lstStyle/>
        <a:p>
          <a:endParaRPr lang="ru-RU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gm:t>
    </dgm:pt>
    <dgm:pt modelId="{7ADD3693-A5B3-4B82-B78B-2094E08B07D4}">
      <dgm:prSet phldrT="[Текст]" custT="1"/>
      <dgm:spPr/>
      <dgm:t>
        <a:bodyPr/>
        <a:lstStyle/>
        <a:p>
          <a:r>
            <a:rPr lang="ru-RU" sz="44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Уровень</a:t>
          </a:r>
        </a:p>
        <a:p>
          <a:r>
            <a:rPr lang="ru-RU" sz="44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учреждения</a:t>
          </a:r>
        </a:p>
      </dgm:t>
    </dgm:pt>
    <dgm:pt modelId="{53215591-25C9-4A79-8CBB-5BA9E2F75ACA}" type="parTrans" cxnId="{043B73CA-4296-42F1-B43A-FDA96E0040B2}">
      <dgm:prSet/>
      <dgm:spPr/>
      <dgm:t>
        <a:bodyPr/>
        <a:lstStyle/>
        <a:p>
          <a:endParaRPr lang="ru-RU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gm:t>
    </dgm:pt>
    <dgm:pt modelId="{C98DC69C-02FA-4559-869E-517C2266A6C9}" type="sibTrans" cxnId="{043B73CA-4296-42F1-B43A-FDA96E0040B2}">
      <dgm:prSet/>
      <dgm:spPr/>
      <dgm:t>
        <a:bodyPr/>
        <a:lstStyle/>
        <a:p>
          <a:endParaRPr lang="ru-RU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gm:t>
    </dgm:pt>
    <dgm:pt modelId="{1F794405-ADBF-4668-AB73-30AACC7F002E}" type="pres">
      <dgm:prSet presAssocID="{3F28BDEF-8ABE-4529-8E65-42AD57152316}" presName="Name0" presStyleCnt="0">
        <dgm:presLayoutVars>
          <dgm:dir/>
          <dgm:animLvl val="lvl"/>
          <dgm:resizeHandles val="exact"/>
        </dgm:presLayoutVars>
      </dgm:prSet>
      <dgm:spPr/>
    </dgm:pt>
    <dgm:pt modelId="{0F86D718-B0DF-45EF-B95B-052A1E3541D8}" type="pres">
      <dgm:prSet presAssocID="{90AD7FBF-4138-44AA-B123-131089C08E30}" presName="Name8" presStyleCnt="0"/>
      <dgm:spPr/>
    </dgm:pt>
    <dgm:pt modelId="{AA33F733-BECC-4BB6-81A2-0DF5459981DF}" type="pres">
      <dgm:prSet presAssocID="{90AD7FBF-4138-44AA-B123-131089C08E30}" presName="level" presStyleLbl="node1" presStyleIdx="0" presStyleCnt="3" custScaleX="103069" custLinFactNeighborY="0">
        <dgm:presLayoutVars>
          <dgm:chMax val="1"/>
          <dgm:bulletEnabled val="1"/>
        </dgm:presLayoutVars>
      </dgm:prSet>
      <dgm:spPr/>
    </dgm:pt>
    <dgm:pt modelId="{EAA29E18-88FD-48C8-8219-47A7FB4B9DE1}" type="pres">
      <dgm:prSet presAssocID="{90AD7FBF-4138-44AA-B123-131089C08E3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773426B-B762-4134-B7CB-03D94C70B211}" type="pres">
      <dgm:prSet presAssocID="{34363EF5-BFEE-49F2-A14D-7ECF2B0DE4E7}" presName="Name8" presStyleCnt="0"/>
      <dgm:spPr/>
    </dgm:pt>
    <dgm:pt modelId="{149E6386-192C-4104-A8AC-4947F1DCBC22}" type="pres">
      <dgm:prSet presAssocID="{34363EF5-BFEE-49F2-A14D-7ECF2B0DE4E7}" presName="level" presStyleLbl="node1" presStyleIdx="1" presStyleCnt="3" custLinFactNeighborX="-273" custLinFactNeighborY="-2791">
        <dgm:presLayoutVars>
          <dgm:chMax val="1"/>
          <dgm:bulletEnabled val="1"/>
        </dgm:presLayoutVars>
      </dgm:prSet>
      <dgm:spPr/>
    </dgm:pt>
    <dgm:pt modelId="{DE6B59C7-E022-443D-B61C-6CE4DEE96FF3}" type="pres">
      <dgm:prSet presAssocID="{34363EF5-BFEE-49F2-A14D-7ECF2B0DE4E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E27EA8F-3490-47EA-9632-32776AFFEBEC}" type="pres">
      <dgm:prSet presAssocID="{7ADD3693-A5B3-4B82-B78B-2094E08B07D4}" presName="Name8" presStyleCnt="0"/>
      <dgm:spPr/>
    </dgm:pt>
    <dgm:pt modelId="{C43239C6-6F79-4B19-98EA-3F9E8EECE13F}" type="pres">
      <dgm:prSet presAssocID="{7ADD3693-A5B3-4B82-B78B-2094E08B07D4}" presName="level" presStyleLbl="node1" presStyleIdx="2" presStyleCnt="3" custLinFactNeighborX="-475" custLinFactNeighborY="-1459">
        <dgm:presLayoutVars>
          <dgm:chMax val="1"/>
          <dgm:bulletEnabled val="1"/>
        </dgm:presLayoutVars>
      </dgm:prSet>
      <dgm:spPr/>
    </dgm:pt>
    <dgm:pt modelId="{20DF7932-ECD9-4010-9AB1-07F2547562E9}" type="pres">
      <dgm:prSet presAssocID="{7ADD3693-A5B3-4B82-B78B-2094E08B07D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DAB1709-7E02-45D8-B595-AD5DB5C12E05}" type="presOf" srcId="{34363EF5-BFEE-49F2-A14D-7ECF2B0DE4E7}" destId="{DE6B59C7-E022-443D-B61C-6CE4DEE96FF3}" srcOrd="1" destOrd="0" presId="urn:microsoft.com/office/officeart/2005/8/layout/pyramid1"/>
    <dgm:cxn modelId="{1C799918-15D6-4314-A237-D3013CB14AE5}" type="presOf" srcId="{34363EF5-BFEE-49F2-A14D-7ECF2B0DE4E7}" destId="{149E6386-192C-4104-A8AC-4947F1DCBC22}" srcOrd="0" destOrd="0" presId="urn:microsoft.com/office/officeart/2005/8/layout/pyramid1"/>
    <dgm:cxn modelId="{2A035422-6721-4A09-A6B0-3E3FEB667B7E}" type="presOf" srcId="{7ADD3693-A5B3-4B82-B78B-2094E08B07D4}" destId="{C43239C6-6F79-4B19-98EA-3F9E8EECE13F}" srcOrd="0" destOrd="0" presId="urn:microsoft.com/office/officeart/2005/8/layout/pyramid1"/>
    <dgm:cxn modelId="{E8EA9424-4795-4064-96D7-0153B9EA59F6}" srcId="{3F28BDEF-8ABE-4529-8E65-42AD57152316}" destId="{90AD7FBF-4138-44AA-B123-131089C08E30}" srcOrd="0" destOrd="0" parTransId="{16A2747A-1D00-4319-8F21-BB909EE8EA03}" sibTransId="{3CCD0986-9385-41BA-96CE-66F52A4951DA}"/>
    <dgm:cxn modelId="{4E1E2435-1CC6-46EF-9DD0-5FBABD5A4637}" type="presOf" srcId="{7ADD3693-A5B3-4B82-B78B-2094E08B07D4}" destId="{20DF7932-ECD9-4010-9AB1-07F2547562E9}" srcOrd="1" destOrd="0" presId="urn:microsoft.com/office/officeart/2005/8/layout/pyramid1"/>
    <dgm:cxn modelId="{65B1E73E-D998-42E4-B00F-660EBF1422B0}" type="presOf" srcId="{90AD7FBF-4138-44AA-B123-131089C08E30}" destId="{EAA29E18-88FD-48C8-8219-47A7FB4B9DE1}" srcOrd="1" destOrd="0" presId="urn:microsoft.com/office/officeart/2005/8/layout/pyramid1"/>
    <dgm:cxn modelId="{8B3D248C-3F39-44A7-8485-41C7A6E6CD55}" type="presOf" srcId="{3F28BDEF-8ABE-4529-8E65-42AD57152316}" destId="{1F794405-ADBF-4668-AB73-30AACC7F002E}" srcOrd="0" destOrd="0" presId="urn:microsoft.com/office/officeart/2005/8/layout/pyramid1"/>
    <dgm:cxn modelId="{043B73CA-4296-42F1-B43A-FDA96E0040B2}" srcId="{3F28BDEF-8ABE-4529-8E65-42AD57152316}" destId="{7ADD3693-A5B3-4B82-B78B-2094E08B07D4}" srcOrd="2" destOrd="0" parTransId="{53215591-25C9-4A79-8CBB-5BA9E2F75ACA}" sibTransId="{C98DC69C-02FA-4559-869E-517C2266A6C9}"/>
    <dgm:cxn modelId="{8F354FE1-4848-4059-944D-664CC9A5C87F}" type="presOf" srcId="{90AD7FBF-4138-44AA-B123-131089C08E30}" destId="{AA33F733-BECC-4BB6-81A2-0DF5459981DF}" srcOrd="0" destOrd="0" presId="urn:microsoft.com/office/officeart/2005/8/layout/pyramid1"/>
    <dgm:cxn modelId="{1D246FE5-6169-4123-BE42-79FB2B7636D4}" srcId="{3F28BDEF-8ABE-4529-8E65-42AD57152316}" destId="{34363EF5-BFEE-49F2-A14D-7ECF2B0DE4E7}" srcOrd="1" destOrd="0" parTransId="{6341093D-F5A3-4E4B-8173-F368CB8F9B27}" sibTransId="{E803FC54-F205-4CBD-AAC3-E3C67F108DC6}"/>
    <dgm:cxn modelId="{C797DD21-46D3-403B-AC25-05DC82071386}" type="presParOf" srcId="{1F794405-ADBF-4668-AB73-30AACC7F002E}" destId="{0F86D718-B0DF-45EF-B95B-052A1E3541D8}" srcOrd="0" destOrd="0" presId="urn:microsoft.com/office/officeart/2005/8/layout/pyramid1"/>
    <dgm:cxn modelId="{022E40EB-3828-4471-9E5A-A065BC61CE34}" type="presParOf" srcId="{0F86D718-B0DF-45EF-B95B-052A1E3541D8}" destId="{AA33F733-BECC-4BB6-81A2-0DF5459981DF}" srcOrd="0" destOrd="0" presId="urn:microsoft.com/office/officeart/2005/8/layout/pyramid1"/>
    <dgm:cxn modelId="{74C3EBE4-5073-446C-9DDC-B3F128EC773F}" type="presParOf" srcId="{0F86D718-B0DF-45EF-B95B-052A1E3541D8}" destId="{EAA29E18-88FD-48C8-8219-47A7FB4B9DE1}" srcOrd="1" destOrd="0" presId="urn:microsoft.com/office/officeart/2005/8/layout/pyramid1"/>
    <dgm:cxn modelId="{B0390D9A-5BE1-4C0A-A56E-6141929C6268}" type="presParOf" srcId="{1F794405-ADBF-4668-AB73-30AACC7F002E}" destId="{3773426B-B762-4134-B7CB-03D94C70B211}" srcOrd="1" destOrd="0" presId="urn:microsoft.com/office/officeart/2005/8/layout/pyramid1"/>
    <dgm:cxn modelId="{5E65D8BE-3AE6-4ABE-A35D-66C9FC49FB4C}" type="presParOf" srcId="{3773426B-B762-4134-B7CB-03D94C70B211}" destId="{149E6386-192C-4104-A8AC-4947F1DCBC22}" srcOrd="0" destOrd="0" presId="urn:microsoft.com/office/officeart/2005/8/layout/pyramid1"/>
    <dgm:cxn modelId="{0A47289C-B83D-42E6-AF7C-B8995C2EE378}" type="presParOf" srcId="{3773426B-B762-4134-B7CB-03D94C70B211}" destId="{DE6B59C7-E022-443D-B61C-6CE4DEE96FF3}" srcOrd="1" destOrd="0" presId="urn:microsoft.com/office/officeart/2005/8/layout/pyramid1"/>
    <dgm:cxn modelId="{72E53A6B-2EE2-4616-A36F-E92588FD98B0}" type="presParOf" srcId="{1F794405-ADBF-4668-AB73-30AACC7F002E}" destId="{1E27EA8F-3490-47EA-9632-32776AFFEBEC}" srcOrd="2" destOrd="0" presId="urn:microsoft.com/office/officeart/2005/8/layout/pyramid1"/>
    <dgm:cxn modelId="{12E6B54E-B146-4CE0-8FE4-FB546B366EBE}" type="presParOf" srcId="{1E27EA8F-3490-47EA-9632-32776AFFEBEC}" destId="{C43239C6-6F79-4B19-98EA-3F9E8EECE13F}" srcOrd="0" destOrd="0" presId="urn:microsoft.com/office/officeart/2005/8/layout/pyramid1"/>
    <dgm:cxn modelId="{2463B282-0B18-4F86-A5F5-2A97F7CF4BF2}" type="presParOf" srcId="{1E27EA8F-3490-47EA-9632-32776AFFEBEC}" destId="{20DF7932-ECD9-4010-9AB1-07F2547562E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4AD726-EAA0-4BBB-9AA7-A5E9781433EC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978E72B6-D81E-4647-BA08-E13D28C1EC5E}">
      <dgm:prSet phldrT="[Текст]"/>
      <dgm:spPr/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Экономия времени:</a:t>
          </a:r>
        </a:p>
        <a:p>
          <a:r>
            <a:rPr lang="en-US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</a:t>
          </a:r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45 мин</a:t>
          </a:r>
        </a:p>
        <a:p>
          <a:r>
            <a: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max</a:t>
          </a:r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50 мин</a:t>
          </a:r>
        </a:p>
      </dgm:t>
    </dgm:pt>
    <dgm:pt modelId="{3E436C69-DC5C-4D38-993B-243FDD072B7B}" type="parTrans" cxnId="{6B6192ED-58E7-4FCB-A711-959375E1D23B}">
      <dgm:prSet/>
      <dgm:spPr/>
      <dgm:t>
        <a:bodyPr/>
        <a:lstStyle/>
        <a:p>
          <a:endParaRPr lang="ru-RU"/>
        </a:p>
      </dgm:t>
    </dgm:pt>
    <dgm:pt modelId="{7A27F4D9-7BD2-450E-B006-85E53441FB5B}" type="sibTrans" cxnId="{6B6192ED-58E7-4FCB-A711-959375E1D23B}">
      <dgm:prSet/>
      <dgm:spPr/>
      <dgm:t>
        <a:bodyPr/>
        <a:lstStyle/>
        <a:p>
          <a:endParaRPr lang="ru-RU"/>
        </a:p>
      </dgm:t>
    </dgm:pt>
    <dgm:pt modelId="{A3233BFF-D762-41A6-8D35-D2B17AAD0B0D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rPr>
            <a:t>Достигнутые результаты</a:t>
          </a:r>
        </a:p>
      </dgm:t>
    </dgm:pt>
    <dgm:pt modelId="{19A6E3E5-8125-4863-952F-E0FC625BDB7B}" type="parTrans" cxnId="{0C8DDF5F-BB4E-40BB-ADA3-43B350A2033C}">
      <dgm:prSet/>
      <dgm:spPr/>
      <dgm:t>
        <a:bodyPr/>
        <a:lstStyle/>
        <a:p>
          <a:endParaRPr lang="ru-RU"/>
        </a:p>
      </dgm:t>
    </dgm:pt>
    <dgm:pt modelId="{AFB96816-94EC-4A52-8F5E-AD6AF024958B}" type="sibTrans" cxnId="{0C8DDF5F-BB4E-40BB-ADA3-43B350A2033C}">
      <dgm:prSet/>
      <dgm:spPr/>
      <dgm:t>
        <a:bodyPr/>
        <a:lstStyle/>
        <a:p>
          <a:endParaRPr lang="ru-RU"/>
        </a:p>
      </dgm:t>
    </dgm:pt>
    <dgm:pt modelId="{E071885B-7601-4B4A-860C-4C2690B4C608}">
      <dgm:prSet phldrT="[Текст]"/>
      <dgm:spPr/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rPr>
            <a:t>Время протекания процесса (ВПП) </a:t>
          </a:r>
          <a:r>
            <a:rPr lang="ru-RU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rPr>
            <a:t>СТАЛО:</a:t>
          </a:r>
        </a:p>
        <a:p>
          <a:r>
            <a: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rPr>
            <a:t>max</a:t>
          </a:r>
          <a:r>
            <a:rPr lang="ru-RU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rPr>
            <a:t>:</a:t>
          </a:r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rPr>
            <a:t> 75 мин</a:t>
          </a:r>
        </a:p>
        <a:p>
          <a:r>
            <a:rPr 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rPr>
            <a:t>min</a:t>
          </a:r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rPr>
            <a:t>: 45 мин</a:t>
          </a:r>
        </a:p>
      </dgm:t>
    </dgm:pt>
    <dgm:pt modelId="{0FEF9561-1F5C-4738-A5AB-F4157A967FD3}" type="parTrans" cxnId="{315BDA6B-5529-4372-95FA-5E35BC684D33}">
      <dgm:prSet/>
      <dgm:spPr/>
      <dgm:t>
        <a:bodyPr/>
        <a:lstStyle/>
        <a:p>
          <a:endParaRPr lang="ru-RU"/>
        </a:p>
      </dgm:t>
    </dgm:pt>
    <dgm:pt modelId="{B759E33B-6E58-42C2-9257-5FD5A2DB4017}" type="sibTrans" cxnId="{315BDA6B-5529-4372-95FA-5E35BC684D33}">
      <dgm:prSet/>
      <dgm:spPr/>
      <dgm:t>
        <a:bodyPr/>
        <a:lstStyle/>
        <a:p>
          <a:endParaRPr lang="ru-RU"/>
        </a:p>
      </dgm:t>
    </dgm:pt>
    <dgm:pt modelId="{721EBA17-DCD2-459E-BAE2-342DE039140E}">
      <dgm:prSet phldrT="[Текст]"/>
      <dgm:spPr/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rPr>
            <a:t>Время протекания процесса (ВПП) БЫЛО</a:t>
          </a:r>
          <a:r>
            <a:rPr lang="ru-RU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rPr>
            <a:t>:</a:t>
          </a:r>
        </a:p>
        <a:p>
          <a:r>
            <a: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rPr>
            <a:t>max</a:t>
          </a:r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rPr>
            <a:t>: 125 мин</a:t>
          </a:r>
        </a:p>
        <a:p>
          <a:r>
            <a:rPr 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rPr>
            <a:t>min</a:t>
          </a:r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rPr>
            <a:t>: 90 мин</a:t>
          </a:r>
          <a:endParaRPr lang="ru-RU" dirty="0"/>
        </a:p>
      </dgm:t>
    </dgm:pt>
    <dgm:pt modelId="{EEF12AEA-13C6-4AD0-9FD3-39C33CE230C5}" type="parTrans" cxnId="{98A8CEAD-2391-4DF1-974D-379834E96BF1}">
      <dgm:prSet/>
      <dgm:spPr/>
      <dgm:t>
        <a:bodyPr/>
        <a:lstStyle/>
        <a:p>
          <a:endParaRPr lang="ru-RU"/>
        </a:p>
      </dgm:t>
    </dgm:pt>
    <dgm:pt modelId="{F04479F6-7A43-4BFA-9C53-D04E3F573BDB}" type="sibTrans" cxnId="{98A8CEAD-2391-4DF1-974D-379834E96BF1}">
      <dgm:prSet/>
      <dgm:spPr/>
      <dgm:t>
        <a:bodyPr/>
        <a:lstStyle/>
        <a:p>
          <a:endParaRPr lang="ru-RU"/>
        </a:p>
      </dgm:t>
    </dgm:pt>
    <dgm:pt modelId="{782CAA28-88E5-4677-B46B-E786176BE270}" type="pres">
      <dgm:prSet presAssocID="{994AD726-EAA0-4BBB-9AA7-A5E9781433E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7A1CE27-293D-4349-A300-AA200ADC39EA}" type="pres">
      <dgm:prSet presAssocID="{978E72B6-D81E-4647-BA08-E13D28C1EC5E}" presName="singleCycle" presStyleCnt="0"/>
      <dgm:spPr/>
    </dgm:pt>
    <dgm:pt modelId="{E63027FB-0237-4A95-A9D5-1362C4AAC954}" type="pres">
      <dgm:prSet presAssocID="{978E72B6-D81E-4647-BA08-E13D28C1EC5E}" presName="singleCenter" presStyleLbl="node1" presStyleIdx="0" presStyleCnt="4" custScaleX="115579" custScaleY="124653" custLinFactNeighborX="25" custLinFactNeighborY="3812">
        <dgm:presLayoutVars>
          <dgm:chMax val="7"/>
          <dgm:chPref val="7"/>
        </dgm:presLayoutVars>
      </dgm:prSet>
      <dgm:spPr/>
    </dgm:pt>
    <dgm:pt modelId="{521412C3-3CF2-459E-AED2-20E69F5AA592}" type="pres">
      <dgm:prSet presAssocID="{19A6E3E5-8125-4863-952F-E0FC625BDB7B}" presName="Name56" presStyleLbl="parChTrans1D2" presStyleIdx="0" presStyleCnt="3"/>
      <dgm:spPr/>
    </dgm:pt>
    <dgm:pt modelId="{A8349B07-98B2-445C-937C-AA771BBCFFB3}" type="pres">
      <dgm:prSet presAssocID="{A3233BFF-D762-41A6-8D35-D2B17AAD0B0D}" presName="text0" presStyleLbl="node1" presStyleIdx="1" presStyleCnt="4" custScaleX="167136" custScaleY="118098" custRadScaleRad="66538" custRadScaleInc="-1610">
        <dgm:presLayoutVars>
          <dgm:bulletEnabled val="1"/>
        </dgm:presLayoutVars>
      </dgm:prSet>
      <dgm:spPr/>
    </dgm:pt>
    <dgm:pt modelId="{D170A9F1-ABD8-4226-A8AD-F8AB7EC17BB9}" type="pres">
      <dgm:prSet presAssocID="{0FEF9561-1F5C-4738-A5AB-F4157A967FD3}" presName="Name56" presStyleLbl="parChTrans1D2" presStyleIdx="1" presStyleCnt="3"/>
      <dgm:spPr/>
    </dgm:pt>
    <dgm:pt modelId="{4EDC58D8-2121-418F-841B-A184BE7085C3}" type="pres">
      <dgm:prSet presAssocID="{E071885B-7601-4B4A-860C-4C2690B4C608}" presName="text0" presStyleLbl="node1" presStyleIdx="2" presStyleCnt="4" custScaleX="151622" custScaleY="159831" custRadScaleRad="95585" custRadScaleInc="-1737">
        <dgm:presLayoutVars>
          <dgm:bulletEnabled val="1"/>
        </dgm:presLayoutVars>
      </dgm:prSet>
      <dgm:spPr/>
    </dgm:pt>
    <dgm:pt modelId="{329BF968-8C06-4237-988F-10E1388C0EF5}" type="pres">
      <dgm:prSet presAssocID="{EEF12AEA-13C6-4AD0-9FD3-39C33CE230C5}" presName="Name56" presStyleLbl="parChTrans1D2" presStyleIdx="2" presStyleCnt="3"/>
      <dgm:spPr/>
    </dgm:pt>
    <dgm:pt modelId="{A94EB522-01D3-4EF5-A82A-4CFEE6DFC905}" type="pres">
      <dgm:prSet presAssocID="{721EBA17-DCD2-459E-BAE2-342DE039140E}" presName="text0" presStyleLbl="node1" presStyleIdx="3" presStyleCnt="4" custScaleX="159991" custScaleY="171393" custRadScaleRad="93356" custRadScaleInc="2137">
        <dgm:presLayoutVars>
          <dgm:bulletEnabled val="1"/>
        </dgm:presLayoutVars>
      </dgm:prSet>
      <dgm:spPr/>
    </dgm:pt>
  </dgm:ptLst>
  <dgm:cxnLst>
    <dgm:cxn modelId="{ADA03231-DEF6-4F2F-8B73-72F2E81AFA1B}" type="presOf" srcId="{0FEF9561-1F5C-4738-A5AB-F4157A967FD3}" destId="{D170A9F1-ABD8-4226-A8AD-F8AB7EC17BB9}" srcOrd="0" destOrd="0" presId="urn:microsoft.com/office/officeart/2008/layout/RadialCluster"/>
    <dgm:cxn modelId="{0C8DDF5F-BB4E-40BB-ADA3-43B350A2033C}" srcId="{978E72B6-D81E-4647-BA08-E13D28C1EC5E}" destId="{A3233BFF-D762-41A6-8D35-D2B17AAD0B0D}" srcOrd="0" destOrd="0" parTransId="{19A6E3E5-8125-4863-952F-E0FC625BDB7B}" sibTransId="{AFB96816-94EC-4A52-8F5E-AD6AF024958B}"/>
    <dgm:cxn modelId="{F7953848-31FD-4120-B7E2-02F58FC82667}" type="presOf" srcId="{A3233BFF-D762-41A6-8D35-D2B17AAD0B0D}" destId="{A8349B07-98B2-445C-937C-AA771BBCFFB3}" srcOrd="0" destOrd="0" presId="urn:microsoft.com/office/officeart/2008/layout/RadialCluster"/>
    <dgm:cxn modelId="{315BDA6B-5529-4372-95FA-5E35BC684D33}" srcId="{978E72B6-D81E-4647-BA08-E13D28C1EC5E}" destId="{E071885B-7601-4B4A-860C-4C2690B4C608}" srcOrd="1" destOrd="0" parTransId="{0FEF9561-1F5C-4738-A5AB-F4157A967FD3}" sibTransId="{B759E33B-6E58-42C2-9257-5FD5A2DB4017}"/>
    <dgm:cxn modelId="{5AF98871-A590-4197-94C1-A4C17E9A108D}" type="presOf" srcId="{994AD726-EAA0-4BBB-9AA7-A5E9781433EC}" destId="{782CAA28-88E5-4677-B46B-E786176BE270}" srcOrd="0" destOrd="0" presId="urn:microsoft.com/office/officeart/2008/layout/RadialCluster"/>
    <dgm:cxn modelId="{834D14A6-3FBB-4DFF-B1B2-19C9DC22184F}" type="presOf" srcId="{19A6E3E5-8125-4863-952F-E0FC625BDB7B}" destId="{521412C3-3CF2-459E-AED2-20E69F5AA592}" srcOrd="0" destOrd="0" presId="urn:microsoft.com/office/officeart/2008/layout/RadialCluster"/>
    <dgm:cxn modelId="{98A8CEAD-2391-4DF1-974D-379834E96BF1}" srcId="{978E72B6-D81E-4647-BA08-E13D28C1EC5E}" destId="{721EBA17-DCD2-459E-BAE2-342DE039140E}" srcOrd="2" destOrd="0" parTransId="{EEF12AEA-13C6-4AD0-9FD3-39C33CE230C5}" sibTransId="{F04479F6-7A43-4BFA-9C53-D04E3F573BDB}"/>
    <dgm:cxn modelId="{41AA35BF-0929-4CCB-9299-85915FEA9727}" type="presOf" srcId="{EEF12AEA-13C6-4AD0-9FD3-39C33CE230C5}" destId="{329BF968-8C06-4237-988F-10E1388C0EF5}" srcOrd="0" destOrd="0" presId="urn:microsoft.com/office/officeart/2008/layout/RadialCluster"/>
    <dgm:cxn modelId="{413FE4C1-B516-4257-9C5F-CEA9B363A114}" type="presOf" srcId="{721EBA17-DCD2-459E-BAE2-342DE039140E}" destId="{A94EB522-01D3-4EF5-A82A-4CFEE6DFC905}" srcOrd="0" destOrd="0" presId="urn:microsoft.com/office/officeart/2008/layout/RadialCluster"/>
    <dgm:cxn modelId="{4B2D3BED-427B-41A8-8291-5F9AC8B383E8}" type="presOf" srcId="{E071885B-7601-4B4A-860C-4C2690B4C608}" destId="{4EDC58D8-2121-418F-841B-A184BE7085C3}" srcOrd="0" destOrd="0" presId="urn:microsoft.com/office/officeart/2008/layout/RadialCluster"/>
    <dgm:cxn modelId="{6B6192ED-58E7-4FCB-A711-959375E1D23B}" srcId="{994AD726-EAA0-4BBB-9AA7-A5E9781433EC}" destId="{978E72B6-D81E-4647-BA08-E13D28C1EC5E}" srcOrd="0" destOrd="0" parTransId="{3E436C69-DC5C-4D38-993B-243FDD072B7B}" sibTransId="{7A27F4D9-7BD2-450E-B006-85E53441FB5B}"/>
    <dgm:cxn modelId="{2B23ACF1-C2EC-4757-B1D9-DBFA5B2DE0FC}" type="presOf" srcId="{978E72B6-D81E-4647-BA08-E13D28C1EC5E}" destId="{E63027FB-0237-4A95-A9D5-1362C4AAC954}" srcOrd="0" destOrd="0" presId="urn:microsoft.com/office/officeart/2008/layout/RadialCluster"/>
    <dgm:cxn modelId="{E9CDB430-8B99-4876-A235-C2757C2013DB}" type="presParOf" srcId="{782CAA28-88E5-4677-B46B-E786176BE270}" destId="{67A1CE27-293D-4349-A300-AA200ADC39EA}" srcOrd="0" destOrd="0" presId="urn:microsoft.com/office/officeart/2008/layout/RadialCluster"/>
    <dgm:cxn modelId="{B09F576B-FE28-4F65-9021-74519BF552E8}" type="presParOf" srcId="{67A1CE27-293D-4349-A300-AA200ADC39EA}" destId="{E63027FB-0237-4A95-A9D5-1362C4AAC954}" srcOrd="0" destOrd="0" presId="urn:microsoft.com/office/officeart/2008/layout/RadialCluster"/>
    <dgm:cxn modelId="{AB0E7778-80C7-47F9-8C60-DC5543721904}" type="presParOf" srcId="{67A1CE27-293D-4349-A300-AA200ADC39EA}" destId="{521412C3-3CF2-459E-AED2-20E69F5AA592}" srcOrd="1" destOrd="0" presId="urn:microsoft.com/office/officeart/2008/layout/RadialCluster"/>
    <dgm:cxn modelId="{1F95CD00-28E9-4E6F-854D-35A9BB9B0094}" type="presParOf" srcId="{67A1CE27-293D-4349-A300-AA200ADC39EA}" destId="{A8349B07-98B2-445C-937C-AA771BBCFFB3}" srcOrd="2" destOrd="0" presId="urn:microsoft.com/office/officeart/2008/layout/RadialCluster"/>
    <dgm:cxn modelId="{E6DFCE40-2116-48F8-8DBB-5311F4266EE2}" type="presParOf" srcId="{67A1CE27-293D-4349-A300-AA200ADC39EA}" destId="{D170A9F1-ABD8-4226-A8AD-F8AB7EC17BB9}" srcOrd="3" destOrd="0" presId="urn:microsoft.com/office/officeart/2008/layout/RadialCluster"/>
    <dgm:cxn modelId="{4E4C2516-FC96-4C0B-8A1D-E5103F71082B}" type="presParOf" srcId="{67A1CE27-293D-4349-A300-AA200ADC39EA}" destId="{4EDC58D8-2121-418F-841B-A184BE7085C3}" srcOrd="4" destOrd="0" presId="urn:microsoft.com/office/officeart/2008/layout/RadialCluster"/>
    <dgm:cxn modelId="{9BB76082-F192-4DAC-A6CE-A5CD56407B46}" type="presParOf" srcId="{67A1CE27-293D-4349-A300-AA200ADC39EA}" destId="{329BF968-8C06-4237-988F-10E1388C0EF5}" srcOrd="5" destOrd="0" presId="urn:microsoft.com/office/officeart/2008/layout/RadialCluster"/>
    <dgm:cxn modelId="{BDC3006A-BC76-4CA8-B230-DDB8BBC06D6C}" type="presParOf" srcId="{67A1CE27-293D-4349-A300-AA200ADC39EA}" destId="{A94EB522-01D3-4EF5-A82A-4CFEE6DFC905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3F733-BECC-4BB6-81A2-0DF5459981DF}">
      <dsp:nvSpPr>
        <dsp:cNvPr id="0" name=""/>
        <dsp:cNvSpPr/>
      </dsp:nvSpPr>
      <dsp:spPr>
        <a:xfrm>
          <a:off x="2718785" y="0"/>
          <a:ext cx="2845895" cy="2463799"/>
        </a:xfrm>
        <a:prstGeom prst="trapezoid">
          <a:avLst>
            <a:gd name="adj" fmla="val 5603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cap="none" spc="50" dirty="0">
              <a:ln w="9525" cmpd="sng">
                <a:solidFill>
                  <a:schemeClr val="accent6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ahnschrift" panose="020B0502040204020203" pitchFamily="34" charset="0"/>
            </a:rPr>
            <a:t>Федеральный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cap="none" spc="50" dirty="0">
              <a:ln w="9525" cmpd="sng">
                <a:solidFill>
                  <a:schemeClr val="accent6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ahnschrift" panose="020B0502040204020203" pitchFamily="34" charset="0"/>
            </a:rPr>
            <a:t>уровень</a:t>
          </a:r>
        </a:p>
      </dsp:txBody>
      <dsp:txXfrm>
        <a:off x="2718785" y="0"/>
        <a:ext cx="2845895" cy="2463799"/>
      </dsp:txXfrm>
    </dsp:sp>
    <dsp:sp modelId="{149E6386-192C-4104-A8AC-4947F1DCBC22}">
      <dsp:nvSpPr>
        <dsp:cNvPr id="0" name=""/>
        <dsp:cNvSpPr/>
      </dsp:nvSpPr>
      <dsp:spPr>
        <a:xfrm>
          <a:off x="1365501" y="2395035"/>
          <a:ext cx="5522310" cy="2463799"/>
        </a:xfrm>
        <a:prstGeom prst="trapezoid">
          <a:avLst>
            <a:gd name="adj" fmla="val 5603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Региональный уровень</a:t>
          </a:r>
        </a:p>
      </dsp:txBody>
      <dsp:txXfrm>
        <a:off x="2331906" y="2395035"/>
        <a:ext cx="3589501" cy="2463799"/>
      </dsp:txXfrm>
    </dsp:sp>
    <dsp:sp modelId="{C43239C6-6F79-4B19-98EA-3F9E8EECE13F}">
      <dsp:nvSpPr>
        <dsp:cNvPr id="0" name=""/>
        <dsp:cNvSpPr/>
      </dsp:nvSpPr>
      <dsp:spPr>
        <a:xfrm>
          <a:off x="0" y="4891653"/>
          <a:ext cx="8283466" cy="2463799"/>
        </a:xfrm>
        <a:prstGeom prst="trapezoid">
          <a:avLst>
            <a:gd name="adj" fmla="val 5603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Уровень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учреждения</a:t>
          </a:r>
        </a:p>
      </dsp:txBody>
      <dsp:txXfrm>
        <a:off x="1449606" y="4891653"/>
        <a:ext cx="5384252" cy="2463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027FB-0237-4A95-A9D5-1362C4AAC954}">
      <dsp:nvSpPr>
        <dsp:cNvPr id="0" name=""/>
        <dsp:cNvSpPr/>
      </dsp:nvSpPr>
      <dsp:spPr>
        <a:xfrm>
          <a:off x="5105436" y="4065377"/>
          <a:ext cx="3228504" cy="348197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Экономия времени: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</a:t>
          </a:r>
          <a:r>
            <a:rPr lang="ru-RU" sz="3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45 мин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max</a:t>
          </a:r>
          <a:r>
            <a:rPr lang="ru-RU" sz="3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50 мин</a:t>
          </a:r>
        </a:p>
      </dsp:txBody>
      <dsp:txXfrm>
        <a:off x="5263039" y="4222980"/>
        <a:ext cx="2913298" cy="3166765"/>
      </dsp:txXfrm>
    </dsp:sp>
    <dsp:sp modelId="{521412C3-3CF2-459E-AED2-20E69F5AA592}">
      <dsp:nvSpPr>
        <dsp:cNvPr id="0" name=""/>
        <dsp:cNvSpPr/>
      </dsp:nvSpPr>
      <dsp:spPr>
        <a:xfrm rot="16145681">
          <a:off x="6521298" y="3897177"/>
          <a:ext cx="3364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6441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349B07-98B2-445C-937C-AA771BBCFFB3}">
      <dsp:nvSpPr>
        <dsp:cNvPr id="0" name=""/>
        <dsp:cNvSpPr/>
      </dsp:nvSpPr>
      <dsp:spPr>
        <a:xfrm>
          <a:off x="5105396" y="1518735"/>
          <a:ext cx="3128003" cy="221024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rPr>
            <a:t>Достигнутые результаты</a:t>
          </a:r>
        </a:p>
      </dsp:txBody>
      <dsp:txXfrm>
        <a:off x="5213291" y="1626630"/>
        <a:ext cx="2912213" cy="1994451"/>
      </dsp:txXfrm>
    </dsp:sp>
    <dsp:sp modelId="{D170A9F1-ABD8-4226-A8AD-F8AB7EC17BB9}">
      <dsp:nvSpPr>
        <dsp:cNvPr id="0" name=""/>
        <dsp:cNvSpPr/>
      </dsp:nvSpPr>
      <dsp:spPr>
        <a:xfrm rot="1489132">
          <a:off x="8305741" y="6681054"/>
          <a:ext cx="6106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0635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DC58D8-2121-418F-841B-A184BE7085C3}">
      <dsp:nvSpPr>
        <dsp:cNvPr id="0" name=""/>
        <dsp:cNvSpPr/>
      </dsp:nvSpPr>
      <dsp:spPr>
        <a:xfrm>
          <a:off x="8888177" y="5969725"/>
          <a:ext cx="2837654" cy="299128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rPr>
            <a:t>Время протекания процесса (ВПП) </a:t>
          </a:r>
          <a:r>
            <a:rPr lang="ru-RU" sz="27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rPr>
            <a:t>СТАЛО: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rPr>
            <a:t>max</a:t>
          </a:r>
          <a:r>
            <a:rPr lang="ru-RU" sz="2700" kern="1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rPr>
            <a:t>:</a:t>
          </a:r>
          <a:r>
            <a:rPr lang="ru-RU" sz="2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rPr>
            <a:t> 75 мин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rPr>
            <a:t>min</a:t>
          </a:r>
          <a:r>
            <a:rPr lang="ru-RU" sz="2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rPr>
            <a:t>: 45 мин</a:t>
          </a:r>
        </a:p>
      </dsp:txBody>
      <dsp:txXfrm>
        <a:off x="9026700" y="6108248"/>
        <a:ext cx="2560608" cy="2714242"/>
      </dsp:txXfrm>
    </dsp:sp>
    <dsp:sp modelId="{329BF968-8C06-4237-988F-10E1388C0EF5}">
      <dsp:nvSpPr>
        <dsp:cNvPr id="0" name=""/>
        <dsp:cNvSpPr/>
      </dsp:nvSpPr>
      <dsp:spPr>
        <a:xfrm rot="9333520">
          <a:off x="4680917" y="6631969"/>
          <a:ext cx="4444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4432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4EB522-01D3-4EF5-A82A-4CFEE6DFC905}">
      <dsp:nvSpPr>
        <dsp:cNvPr id="0" name=""/>
        <dsp:cNvSpPr/>
      </dsp:nvSpPr>
      <dsp:spPr>
        <a:xfrm>
          <a:off x="1706548" y="5800512"/>
          <a:ext cx="2994282" cy="320767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rPr>
            <a:t>Время протекания процесса (ВПП) БЫЛО</a:t>
          </a:r>
          <a:r>
            <a:rPr lang="ru-RU" sz="29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rPr>
            <a:t>: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rPr>
            <a:t>max</a:t>
          </a:r>
          <a:r>
            <a:rPr lang="ru-RU" sz="2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rPr>
            <a:t>: 125 мин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rPr>
            <a:t>min</a:t>
          </a:r>
          <a:r>
            <a:rPr lang="ru-RU" sz="2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rPr>
            <a:t>: 90 мин</a:t>
          </a:r>
          <a:endParaRPr lang="ru-RU" sz="2900" kern="1200" dirty="0"/>
        </a:p>
      </dsp:txBody>
      <dsp:txXfrm>
        <a:off x="1852717" y="5946681"/>
        <a:ext cx="2701944" cy="2915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5DBFA-C1EF-4185-939D-5AA43B8901B3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BA418-374E-429C-A786-9B40CE7E6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027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sv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1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20.png"/><Relationship Id="rId4" Type="http://schemas.openxmlformats.org/officeDocument/2006/relationships/diagramData" Target="../diagrams/data1.xml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11D761-B286-4B85-B108-5684C67A6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543" y="3390900"/>
            <a:ext cx="12954000" cy="408549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287525" y="3629260"/>
            <a:ext cx="11269921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Codec Pro ExtraBold"/>
                <a:cs typeface="Codec Pro ExtraBold"/>
                <a:sym typeface="Codec Pro ExtraBold"/>
              </a:rPr>
              <a:t>Лин-проект на тему: </a:t>
            </a:r>
          </a:p>
          <a:p>
            <a:pPr marL="0" lvl="0" indent="0" algn="ctr">
              <a:spcBef>
                <a:spcPct val="0"/>
              </a:spcBef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Codec Pro ExtraBold"/>
                <a:cs typeface="Codec Pro ExtraBold"/>
                <a:sym typeface="Codec Pro ExtraBold"/>
              </a:rPr>
              <a:t>«Оптимизация процесса размещения информации на официальных страницах в социальных сетях МАУ «Физкультурно-оздоровительный ресурсный центр» г. Белово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odec Pro ExtraBold"/>
              <a:cs typeface="Codec Pro ExtraBold"/>
              <a:sym typeface="Codec Pro Extra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1887200" y="6945386"/>
            <a:ext cx="11109843" cy="7494094"/>
          </a:xfrm>
          <a:custGeom>
            <a:avLst/>
            <a:gdLst/>
            <a:ahLst/>
            <a:cxnLst/>
            <a:rect l="l" t="t" r="r" b="b"/>
            <a:pathLst>
              <a:path w="11109843" h="7494094">
                <a:moveTo>
                  <a:pt x="0" y="0"/>
                </a:moveTo>
                <a:lnTo>
                  <a:pt x="11109842" y="0"/>
                </a:lnTo>
                <a:lnTo>
                  <a:pt x="11109842" y="7494094"/>
                </a:lnTo>
                <a:lnTo>
                  <a:pt x="0" y="74940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076909">
            <a:off x="-5417326" y="-4070105"/>
            <a:ext cx="9540441" cy="6435461"/>
          </a:xfrm>
          <a:custGeom>
            <a:avLst/>
            <a:gdLst/>
            <a:ahLst/>
            <a:cxnLst/>
            <a:rect l="l" t="t" r="r" b="b"/>
            <a:pathLst>
              <a:path w="9540441" h="6435461">
                <a:moveTo>
                  <a:pt x="0" y="0"/>
                </a:moveTo>
                <a:lnTo>
                  <a:pt x="9540440" y="0"/>
                </a:lnTo>
                <a:lnTo>
                  <a:pt x="9540440" y="6435461"/>
                </a:lnTo>
                <a:lnTo>
                  <a:pt x="0" y="64354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8AD359-F607-48CC-9E1C-06B4411C4D7C}"/>
              </a:ext>
            </a:extLst>
          </p:cNvPr>
          <p:cNvSpPr txBox="1"/>
          <p:nvPr/>
        </p:nvSpPr>
        <p:spPr>
          <a:xfrm>
            <a:off x="7810500" y="9424742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</a:rPr>
              <a:t>Белово, 2025 г</a:t>
            </a:r>
            <a:r>
              <a:rPr lang="ru-RU" sz="2800" dirty="0">
                <a:latin typeface="Bahnschrift SemiBold" panose="020B0502040204020203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43E724-B802-49B3-A973-F1760DF31C91}"/>
              </a:ext>
            </a:extLst>
          </p:cNvPr>
          <p:cNvSpPr txBox="1"/>
          <p:nvPr/>
        </p:nvSpPr>
        <p:spPr>
          <a:xfrm>
            <a:off x="3857625" y="226833"/>
            <a:ext cx="105727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Bahnschrift SemiBold" panose="020B0502040204020203" pitchFamily="34" charset="0"/>
              </a:rPr>
              <a:t>Муниципальное автономное учреждение «Физкультурно-оздоровительный ресурсный центр»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6ED51FB2-3B1F-413F-B2F0-7DA9D101A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96" y="-1509134"/>
            <a:ext cx="4791871" cy="4791871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49089D9C-590F-4DC4-8AA5-F39224978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904" y="-714166"/>
            <a:ext cx="3389670" cy="338967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4564574" y="980669"/>
            <a:ext cx="9121954" cy="112112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lvl="0" indent="0" algn="ctr">
              <a:lnSpc>
                <a:spcPts val="4982"/>
              </a:lnSpc>
              <a:spcBef>
                <a:spcPct val="0"/>
              </a:spcBef>
            </a:pPr>
            <a:endParaRPr lang="en-US" sz="3610" spc="364" dirty="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D962A9F4-60E5-4984-9A1E-4D7F96AC5516}"/>
              </a:ext>
            </a:extLst>
          </p:cNvPr>
          <p:cNvGrpSpPr/>
          <p:nvPr/>
        </p:nvGrpSpPr>
        <p:grpSpPr>
          <a:xfrm>
            <a:off x="3771900" y="4039741"/>
            <a:ext cx="10744200" cy="7149574"/>
            <a:chOff x="3604968" y="4220094"/>
            <a:chExt cx="9501432" cy="6091780"/>
          </a:xfrm>
        </p:grpSpPr>
        <p:grpSp>
          <p:nvGrpSpPr>
            <p:cNvPr id="6" name="Group 6"/>
            <p:cNvGrpSpPr/>
            <p:nvPr/>
          </p:nvGrpSpPr>
          <p:grpSpPr>
            <a:xfrm>
              <a:off x="9954241" y="4229100"/>
              <a:ext cx="3152159" cy="6082774"/>
              <a:chOff x="0" y="0"/>
              <a:chExt cx="4057920" cy="7984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057904" cy="7984744"/>
              </a:xfrm>
              <a:custGeom>
                <a:avLst/>
                <a:gdLst/>
                <a:ahLst/>
                <a:cxnLst/>
                <a:rect l="l" t="t" r="r" b="b"/>
                <a:pathLst>
                  <a:path w="4057904" h="7984744">
                    <a:moveTo>
                      <a:pt x="2588514" y="540893"/>
                    </a:moveTo>
                    <a:cubicBezTo>
                      <a:pt x="2421001" y="647573"/>
                      <a:pt x="2230628" y="700913"/>
                      <a:pt x="2025142" y="700913"/>
                    </a:cubicBezTo>
                    <a:cubicBezTo>
                      <a:pt x="1819656" y="700913"/>
                      <a:pt x="1629283" y="647573"/>
                      <a:pt x="1469390" y="540893"/>
                    </a:cubicBezTo>
                    <a:cubicBezTo>
                      <a:pt x="875538" y="182880"/>
                      <a:pt x="433959" y="0"/>
                      <a:pt x="0" y="0"/>
                    </a:cubicBezTo>
                    <a:cubicBezTo>
                      <a:pt x="0" y="7984744"/>
                      <a:pt x="0" y="7984744"/>
                      <a:pt x="0" y="7984744"/>
                    </a:cubicBezTo>
                    <a:cubicBezTo>
                      <a:pt x="4057904" y="7984744"/>
                      <a:pt x="4057904" y="7984744"/>
                      <a:pt x="4057904" y="7984744"/>
                    </a:cubicBezTo>
                    <a:cubicBezTo>
                      <a:pt x="4057904" y="0"/>
                      <a:pt x="4057904" y="0"/>
                      <a:pt x="4057904" y="0"/>
                    </a:cubicBezTo>
                    <a:cubicBezTo>
                      <a:pt x="3616325" y="0"/>
                      <a:pt x="3174746" y="182880"/>
                      <a:pt x="2588514" y="540893"/>
                    </a:cubicBezTo>
                    <a:close/>
                  </a:path>
                </a:pathLst>
              </a:custGeom>
              <a:solidFill>
                <a:srgbClr val="F47C00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>
              <a:off x="6781800" y="4229100"/>
              <a:ext cx="3158871" cy="6082774"/>
              <a:chOff x="0" y="0"/>
              <a:chExt cx="4066560" cy="7984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066540" cy="7984744"/>
              </a:xfrm>
              <a:custGeom>
                <a:avLst/>
                <a:gdLst/>
                <a:ahLst/>
                <a:cxnLst/>
                <a:rect l="l" t="t" r="r" b="b"/>
                <a:pathLst>
                  <a:path w="4066540" h="7984744">
                    <a:moveTo>
                      <a:pt x="2589149" y="540893"/>
                    </a:moveTo>
                    <a:cubicBezTo>
                      <a:pt x="2429256" y="647573"/>
                      <a:pt x="2238883" y="700913"/>
                      <a:pt x="2033270" y="700913"/>
                    </a:cubicBezTo>
                    <a:cubicBezTo>
                      <a:pt x="1827657" y="700913"/>
                      <a:pt x="1637284" y="647573"/>
                      <a:pt x="1477391" y="540893"/>
                    </a:cubicBezTo>
                    <a:cubicBezTo>
                      <a:pt x="883412" y="182880"/>
                      <a:pt x="441706" y="0"/>
                      <a:pt x="0" y="0"/>
                    </a:cubicBezTo>
                    <a:cubicBezTo>
                      <a:pt x="0" y="7984744"/>
                      <a:pt x="0" y="7984744"/>
                      <a:pt x="0" y="7984744"/>
                    </a:cubicBezTo>
                    <a:cubicBezTo>
                      <a:pt x="4066540" y="7984744"/>
                      <a:pt x="4066540" y="7984744"/>
                      <a:pt x="4066540" y="7984744"/>
                    </a:cubicBezTo>
                    <a:cubicBezTo>
                      <a:pt x="4066540" y="0"/>
                      <a:pt x="4066540" y="0"/>
                      <a:pt x="4066540" y="0"/>
                    </a:cubicBezTo>
                    <a:cubicBezTo>
                      <a:pt x="3624834" y="0"/>
                      <a:pt x="3183128" y="182880"/>
                      <a:pt x="2589149" y="540893"/>
                    </a:cubicBezTo>
                    <a:close/>
                  </a:path>
                </a:pathLst>
              </a:custGeom>
              <a:solidFill>
                <a:srgbClr val="F4C30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3604968" y="4220094"/>
              <a:ext cx="3152159" cy="6082774"/>
              <a:chOff x="0" y="0"/>
              <a:chExt cx="4057920" cy="7984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4057904" cy="7984744"/>
              </a:xfrm>
              <a:custGeom>
                <a:avLst/>
                <a:gdLst/>
                <a:ahLst/>
                <a:cxnLst/>
                <a:rect l="l" t="t" r="r" b="b"/>
                <a:pathLst>
                  <a:path w="4057904" h="7984744">
                    <a:moveTo>
                      <a:pt x="2588514" y="540893"/>
                    </a:moveTo>
                    <a:cubicBezTo>
                      <a:pt x="2428621" y="647573"/>
                      <a:pt x="2238248" y="700913"/>
                      <a:pt x="2032762" y="700913"/>
                    </a:cubicBezTo>
                    <a:cubicBezTo>
                      <a:pt x="1827276" y="700913"/>
                      <a:pt x="1636903" y="647573"/>
                      <a:pt x="1469390" y="540893"/>
                    </a:cubicBezTo>
                    <a:cubicBezTo>
                      <a:pt x="875538" y="182880"/>
                      <a:pt x="441579" y="0"/>
                      <a:pt x="0" y="0"/>
                    </a:cubicBezTo>
                    <a:cubicBezTo>
                      <a:pt x="0" y="7984744"/>
                      <a:pt x="0" y="7984744"/>
                      <a:pt x="0" y="7984744"/>
                    </a:cubicBezTo>
                    <a:cubicBezTo>
                      <a:pt x="4057904" y="7984744"/>
                      <a:pt x="4057904" y="7984744"/>
                      <a:pt x="4057904" y="7984744"/>
                    </a:cubicBezTo>
                    <a:cubicBezTo>
                      <a:pt x="4057904" y="0"/>
                      <a:pt x="4057904" y="0"/>
                      <a:pt x="4057904" y="0"/>
                    </a:cubicBezTo>
                    <a:cubicBezTo>
                      <a:pt x="3623945" y="0"/>
                      <a:pt x="3182366" y="182880"/>
                      <a:pt x="2588514" y="540893"/>
                    </a:cubicBezTo>
                    <a:close/>
                  </a:path>
                </a:pathLst>
              </a:custGeom>
              <a:solidFill>
                <a:srgbClr val="F47C00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916284" y="5193985"/>
              <a:ext cx="2714966" cy="31705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>
                <a:lnSpc>
                  <a:spcPts val="2943"/>
                </a:lnSpc>
                <a:spcBef>
                  <a:spcPct val="0"/>
                </a:spcBef>
              </a:pPr>
              <a:r>
                <a:rPr lang="ru-RU" sz="3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  <a:ea typeface="DM Sans"/>
                  <a:cs typeface="DM Sans"/>
                  <a:sym typeface="DM Sans"/>
                </a:rPr>
                <a:t>Разработали </a:t>
              </a:r>
              <a:r>
                <a:rPr lang="ru-RU" sz="3600" b="1" dirty="0">
                  <a:solidFill>
                    <a:srgbClr val="FDD64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  <a:ea typeface="DM Sans"/>
                  <a:cs typeface="DM Sans"/>
                  <a:sym typeface="DM Sans"/>
                </a:rPr>
                <a:t>единый шаблон </a:t>
              </a:r>
              <a:r>
                <a:rPr lang="ru-RU" sz="3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  <a:ea typeface="DM Sans"/>
                  <a:cs typeface="DM Sans"/>
                  <a:sym typeface="DM Sans"/>
                </a:rPr>
                <a:t>для работы с оформлением текста, – </a:t>
              </a:r>
              <a:r>
                <a:rPr lang="ru-RU" sz="3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  <a:ea typeface="DM Sans"/>
                  <a:cs typeface="DM Sans"/>
                  <a:sym typeface="DM Sans"/>
                </a:rPr>
                <a:t>стиль оформления теперь одинаковый</a:t>
              </a:r>
              <a:endPara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032703" y="5240287"/>
              <a:ext cx="2735246" cy="15862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943"/>
                </a:lnSpc>
                <a:spcBef>
                  <a:spcPct val="0"/>
                </a:spcBef>
              </a:pPr>
              <a:r>
                <a:rPr lang="ru-RU" sz="3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  <a:ea typeface="DM Sans"/>
                  <a:cs typeface="DM Sans"/>
                  <a:sym typeface="DM Sans"/>
                </a:rPr>
                <a:t>Сокращение времени на </a:t>
              </a:r>
              <a:r>
                <a:rPr lang="ru-RU" sz="36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  <a:ea typeface="DM Sans"/>
                  <a:cs typeface="DM Sans"/>
                  <a:sym typeface="DM Sans"/>
                </a:rPr>
                <a:t>подготовку</a:t>
              </a:r>
              <a:r>
                <a:rPr lang="ru-RU" sz="3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  <a:ea typeface="DM Sans"/>
                  <a:cs typeface="DM Sans"/>
                  <a:sym typeface="DM Sans"/>
                </a:rPr>
                <a:t> и </a:t>
              </a:r>
              <a:r>
                <a:rPr lang="ru-RU" sz="36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  <a:ea typeface="DM Sans"/>
                  <a:cs typeface="DM Sans"/>
                  <a:sym typeface="DM Sans"/>
                </a:rPr>
                <a:t>размещение</a:t>
              </a:r>
              <a:r>
                <a:rPr lang="ru-RU" sz="3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  <a:ea typeface="DM Sans"/>
                  <a:cs typeface="DM Sans"/>
                  <a:sym typeface="DM Sans"/>
                </a:rPr>
                <a:t> информации</a:t>
              </a:r>
              <a:endPara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10172831" y="5270995"/>
              <a:ext cx="2714966" cy="12674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943"/>
                </a:lnSpc>
                <a:spcBef>
                  <a:spcPct val="0"/>
                </a:spcBef>
              </a:pPr>
              <a:r>
                <a:rPr lang="ru-RU" sz="3600" spc="209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  <a:ea typeface="DM Sans"/>
                  <a:cs typeface="DM Sans"/>
                  <a:sym typeface="DM Sans"/>
                </a:rPr>
                <a:t>Достигли </a:t>
              </a:r>
              <a:r>
                <a:rPr lang="ru-RU" sz="3600" b="1" spc="209" dirty="0">
                  <a:solidFill>
                    <a:srgbClr val="FDD64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  <a:ea typeface="DM Sans"/>
                  <a:cs typeface="DM Sans"/>
                  <a:sym typeface="DM Sans"/>
                </a:rPr>
                <a:t>целевых показателей </a:t>
              </a:r>
              <a:r>
                <a:rPr lang="ru-RU" sz="3600" spc="209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  <a:ea typeface="DM Sans"/>
                  <a:cs typeface="DM Sans"/>
                  <a:sym typeface="DM Sans"/>
                </a:rPr>
                <a:t>процесса</a:t>
              </a:r>
              <a:endParaRPr lang="en-US" sz="3600" spc="209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45" name="Group 4">
            <a:extLst>
              <a:ext uri="{FF2B5EF4-FFF2-40B4-BE49-F238E27FC236}">
                <a16:creationId xmlns:a16="http://schemas.microsoft.com/office/drawing/2014/main" id="{1F3199CC-87B2-412D-AF5B-35D46E69254F}"/>
              </a:ext>
            </a:extLst>
          </p:cNvPr>
          <p:cNvGrpSpPr/>
          <p:nvPr/>
        </p:nvGrpSpPr>
        <p:grpSpPr>
          <a:xfrm>
            <a:off x="-7257" y="78637"/>
            <a:ext cx="10602745" cy="1571939"/>
            <a:chOff x="15082" y="-35007"/>
            <a:chExt cx="1424984" cy="244928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5C129DEC-842D-4356-AF2F-2D1097F31162}"/>
                </a:ext>
              </a:extLst>
            </p:cNvPr>
            <p:cNvSpPr/>
            <p:nvPr/>
          </p:nvSpPr>
          <p:spPr>
            <a:xfrm>
              <a:off x="15082" y="-18801"/>
              <a:ext cx="1424984" cy="201341"/>
            </a:xfrm>
            <a:custGeom>
              <a:avLst/>
              <a:gdLst/>
              <a:ahLst/>
              <a:cxnLst/>
              <a:rect l="l" t="t" r="r" b="b"/>
              <a:pathLst>
                <a:path w="1424984" h="201341">
                  <a:moveTo>
                    <a:pt x="0" y="0"/>
                  </a:moveTo>
                  <a:lnTo>
                    <a:pt x="1424984" y="0"/>
                  </a:lnTo>
                  <a:lnTo>
                    <a:pt x="1424984" y="201341"/>
                  </a:lnTo>
                  <a:lnTo>
                    <a:pt x="0" y="201341"/>
                  </a:lnTo>
                  <a:close/>
                </a:path>
              </a:pathLst>
            </a:custGeom>
            <a:solidFill>
              <a:srgbClr val="F47C00"/>
            </a:solidFill>
            <a:ln cap="sq">
              <a:noFill/>
              <a:prstDash val="solid"/>
              <a:miter/>
            </a:ln>
          </p:spPr>
        </p:sp>
        <p:sp>
          <p:nvSpPr>
            <p:cNvPr id="47" name="TextBox 6">
              <a:extLst>
                <a:ext uri="{FF2B5EF4-FFF2-40B4-BE49-F238E27FC236}">
                  <a16:creationId xmlns:a16="http://schemas.microsoft.com/office/drawing/2014/main" id="{5B204C18-93CE-4F77-BF7C-C1590BF51C93}"/>
                </a:ext>
              </a:extLst>
            </p:cNvPr>
            <p:cNvSpPr txBox="1"/>
            <p:nvPr/>
          </p:nvSpPr>
          <p:spPr>
            <a:xfrm>
              <a:off x="55337" y="-35007"/>
              <a:ext cx="1363675" cy="2449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982"/>
                </a:lnSpc>
                <a:spcBef>
                  <a:spcPct val="0"/>
                </a:spcBef>
              </a:pPr>
              <a:r>
                <a:rPr lang="ru-RU" sz="5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  <a:ea typeface="DM Sans"/>
                  <a:cs typeface="DM Sans"/>
                  <a:sym typeface="DM Sans"/>
                </a:rPr>
                <a:t>ДОСТИГНУТЫЕ РЕЗУЛЬТАТЫ</a:t>
              </a:r>
              <a:endPara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DM Sans"/>
                <a:cs typeface="DM Sans"/>
                <a:sym typeface="DM Sans"/>
              </a:endParaRPr>
            </a:p>
          </p:txBody>
        </p:sp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6F63C5A9-6F16-475F-9860-B6B055FF0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6643">
            <a:off x="506315" y="4614294"/>
            <a:ext cx="2900425" cy="308588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423A43B1-BBB8-45DE-942F-9F019ED02F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800" l="10000" r="90000">
                        <a14:foregroundMark x1="45000" y1="57400" x2="51444" y2="65200"/>
                        <a14:foregroundMark x1="51444" y1="65200" x2="53444" y2="61600"/>
                        <a14:foregroundMark x1="33111" y1="90600" x2="43667" y2="918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31449" y="4256954"/>
            <a:ext cx="2545061" cy="131589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F3458FE-13C8-4067-A49A-9C9E6954B9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16085" y="5829306"/>
            <a:ext cx="2542252" cy="131685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7F334AE-010C-48AB-A087-999D57CC5A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65150" y="7402617"/>
            <a:ext cx="2542252" cy="131685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863AC49-F5B1-4B8F-A2E0-57277BA7BA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51" b="96032" l="10000" r="90000">
                        <a14:foregroundMark x1="46250" y1="41270" x2="46750" y2="44762"/>
                        <a14:foregroundMark x1="35917" y1="35873" x2="35917" y2="35873"/>
                        <a14:foregroundMark x1="33583" y1="51111" x2="33583" y2="51111"/>
                        <a14:foregroundMark x1="41333" y1="77302" x2="41333" y2="77302"/>
                        <a14:foregroundMark x1="49917" y1="82222" x2="49917" y2="82222"/>
                        <a14:foregroundMark x1="58083" y1="76032" x2="58083" y2="76032"/>
                        <a14:foregroundMark x1="64917" y1="66190" x2="64917" y2="66190"/>
                        <a14:foregroundMark x1="67583" y1="49048" x2="67583" y2="49048"/>
                        <a14:foregroundMark x1="65333" y1="33016" x2="65333" y2="33016"/>
                        <a14:foregroundMark x1="58333" y1="22381" x2="58333" y2="22381"/>
                        <a14:foregroundMark x1="49917" y1="18889" x2="49917" y2="18889"/>
                        <a14:foregroundMark x1="41583" y1="23175" x2="41583" y2="23175"/>
                        <a14:foregroundMark x1="36583" y1="10952" x2="36583" y2="10952"/>
                        <a14:foregroundMark x1="46417" y1="3651" x2="46417" y2="3651"/>
                        <a14:foregroundMark x1="53167" y1="96032" x2="53167" y2="96032"/>
                        <a14:foregroundMark x1="36250" y1="66032" x2="36250" y2="66032"/>
                        <a14:backgroundMark x1="49917" y1="50317" x2="49917" y2="50317"/>
                        <a14:backgroundMark x1="36250" y1="68254" x2="36417" y2="67619"/>
                        <a14:backgroundMark x1="36417" y1="67619" x2="36417" y2="67619"/>
                        <a14:backgroundMark x1="36417" y1="67302" x2="36417" y2="67302"/>
                        <a14:backgroundMark x1="36417" y1="67619" x2="36083" y2="680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6073" y="2185035"/>
            <a:ext cx="4015854" cy="210832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58D7006-8E12-4BA4-895D-40BC506B37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04124" y="-2105275"/>
            <a:ext cx="4791871" cy="479187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4CC16B8-EDCE-4457-90DD-716CC0F99C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21364" y="-1287877"/>
            <a:ext cx="3389670" cy="338967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E89BC3BE-0289-4EB4-8F77-C5654B5231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677113" y="8061042"/>
            <a:ext cx="3136381" cy="3136381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0AFC5BB2-BC39-49AB-83C2-135E62F9EF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5000" y="9341235"/>
            <a:ext cx="763118" cy="763118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637B7986-D918-4431-BF24-495D8F9ED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6942" y="-573223"/>
            <a:ext cx="1680528" cy="168052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D4081A4D-3501-4531-BF6A-9B6AAAF26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165228">
            <a:off x="14902926" y="1363371"/>
            <a:ext cx="1115564" cy="1115564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667EF6D-410A-4A88-B40A-EDBABB84ED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57919" y="1074842"/>
            <a:ext cx="846312" cy="8463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11D761-B286-4B85-B108-5684C67A6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543" y="3390900"/>
            <a:ext cx="12954000" cy="408549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287525" y="3629260"/>
            <a:ext cx="11269921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Codec Pro ExtraBold"/>
                <a:cs typeface="Codec Pro ExtraBold"/>
                <a:sym typeface="Codec Pro ExtraBold"/>
              </a:rPr>
              <a:t>Лин-проект на тему: </a:t>
            </a:r>
          </a:p>
          <a:p>
            <a:pPr marL="0" lvl="0" indent="0" algn="ctr">
              <a:spcBef>
                <a:spcPct val="0"/>
              </a:spcBef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Codec Pro ExtraBold"/>
                <a:cs typeface="Codec Pro ExtraBold"/>
                <a:sym typeface="Codec Pro ExtraBold"/>
              </a:rPr>
              <a:t>«Оптимизация процесса размещения информации на официальных страницах в социальных сетях МАУ «Физкультурно-оздоровительный ресурсный центр» г. Белово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odec Pro ExtraBold"/>
              <a:cs typeface="Codec Pro ExtraBold"/>
              <a:sym typeface="Codec Pro Extra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1887200" y="6945386"/>
            <a:ext cx="11109843" cy="7494094"/>
          </a:xfrm>
          <a:custGeom>
            <a:avLst/>
            <a:gdLst/>
            <a:ahLst/>
            <a:cxnLst/>
            <a:rect l="l" t="t" r="r" b="b"/>
            <a:pathLst>
              <a:path w="11109843" h="7494094">
                <a:moveTo>
                  <a:pt x="0" y="0"/>
                </a:moveTo>
                <a:lnTo>
                  <a:pt x="11109842" y="0"/>
                </a:lnTo>
                <a:lnTo>
                  <a:pt x="11109842" y="7494094"/>
                </a:lnTo>
                <a:lnTo>
                  <a:pt x="0" y="74940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076909">
            <a:off x="-5417326" y="-4070105"/>
            <a:ext cx="9540441" cy="6435461"/>
          </a:xfrm>
          <a:custGeom>
            <a:avLst/>
            <a:gdLst/>
            <a:ahLst/>
            <a:cxnLst/>
            <a:rect l="l" t="t" r="r" b="b"/>
            <a:pathLst>
              <a:path w="9540441" h="6435461">
                <a:moveTo>
                  <a:pt x="0" y="0"/>
                </a:moveTo>
                <a:lnTo>
                  <a:pt x="9540440" y="0"/>
                </a:lnTo>
                <a:lnTo>
                  <a:pt x="9540440" y="6435461"/>
                </a:lnTo>
                <a:lnTo>
                  <a:pt x="0" y="64354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8AD359-F607-48CC-9E1C-06B4411C4D7C}"/>
              </a:ext>
            </a:extLst>
          </p:cNvPr>
          <p:cNvSpPr txBox="1"/>
          <p:nvPr/>
        </p:nvSpPr>
        <p:spPr>
          <a:xfrm>
            <a:off x="7810500" y="9424742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</a:rPr>
              <a:t>Белово, 2025 г</a:t>
            </a:r>
            <a:r>
              <a:rPr lang="ru-RU" sz="2800" dirty="0">
                <a:latin typeface="Bahnschrift SemiBold" panose="020B0502040204020203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43E724-B802-49B3-A973-F1760DF31C91}"/>
              </a:ext>
            </a:extLst>
          </p:cNvPr>
          <p:cNvSpPr txBox="1"/>
          <p:nvPr/>
        </p:nvSpPr>
        <p:spPr>
          <a:xfrm>
            <a:off x="3857625" y="226833"/>
            <a:ext cx="105727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Bahnschrift SemiBold" panose="020B0502040204020203" pitchFamily="34" charset="0"/>
              </a:rPr>
              <a:t>Муниципальное автономное учреждение «Физкультурно-оздоровительный ресурсный центр»</a:t>
            </a:r>
          </a:p>
        </p:txBody>
      </p:sp>
    </p:spTree>
    <p:extLst>
      <p:ext uri="{BB962C8B-B14F-4D97-AF65-F5344CB8AC3E}">
        <p14:creationId xmlns:p14="http://schemas.microsoft.com/office/powerpoint/2010/main" val="454604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118FBE-7579-44A5-BB32-05EA4AC2B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400" y="190500"/>
            <a:ext cx="6322100" cy="1164437"/>
          </a:xfrm>
          <a:prstGeom prst="rect">
            <a:avLst/>
          </a:prstGeom>
        </p:spPr>
      </p:pic>
      <p:sp>
        <p:nvSpPr>
          <p:cNvPr id="19" name="Freeform 19"/>
          <p:cNvSpPr/>
          <p:nvPr/>
        </p:nvSpPr>
        <p:spPr>
          <a:xfrm>
            <a:off x="16764000" y="3695700"/>
            <a:ext cx="1189768" cy="1189768"/>
          </a:xfrm>
          <a:custGeom>
            <a:avLst/>
            <a:gdLst/>
            <a:ahLst/>
            <a:cxnLst/>
            <a:rect l="l" t="t" r="r" b="b"/>
            <a:pathLst>
              <a:path w="1189768" h="1189768">
                <a:moveTo>
                  <a:pt x="0" y="0"/>
                </a:moveTo>
                <a:lnTo>
                  <a:pt x="1189768" y="0"/>
                </a:lnTo>
                <a:lnTo>
                  <a:pt x="1189768" y="1189768"/>
                </a:lnTo>
                <a:lnTo>
                  <a:pt x="0" y="11897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EFA9A5-83F2-42B4-875F-39CDC9B9F3D9}"/>
              </a:ext>
            </a:extLst>
          </p:cNvPr>
          <p:cNvSpPr txBox="1"/>
          <p:nvPr/>
        </p:nvSpPr>
        <p:spPr>
          <a:xfrm>
            <a:off x="5570300" y="190500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ПАСПОРТ</a:t>
            </a:r>
          </a:p>
        </p:txBody>
      </p:sp>
      <p:sp>
        <p:nvSpPr>
          <p:cNvPr id="20" name="Freeform 20"/>
          <p:cNvSpPr/>
          <p:nvPr/>
        </p:nvSpPr>
        <p:spPr>
          <a:xfrm>
            <a:off x="-4343400" y="8343900"/>
            <a:ext cx="5842630" cy="5842630"/>
          </a:xfrm>
          <a:custGeom>
            <a:avLst/>
            <a:gdLst/>
            <a:ahLst/>
            <a:cxnLst/>
            <a:rect l="l" t="t" r="r" b="b"/>
            <a:pathLst>
              <a:path w="5842630" h="5842630">
                <a:moveTo>
                  <a:pt x="0" y="0"/>
                </a:moveTo>
                <a:lnTo>
                  <a:pt x="5842631" y="0"/>
                </a:lnTo>
                <a:lnTo>
                  <a:pt x="5842631" y="5842630"/>
                </a:lnTo>
                <a:lnTo>
                  <a:pt x="0" y="5842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3639800" y="-5753100"/>
            <a:ext cx="8797330" cy="8797330"/>
          </a:xfrm>
          <a:custGeom>
            <a:avLst/>
            <a:gdLst/>
            <a:ahLst/>
            <a:cxnLst/>
            <a:rect l="l" t="t" r="r" b="b"/>
            <a:pathLst>
              <a:path w="8797330" h="8797330">
                <a:moveTo>
                  <a:pt x="0" y="0"/>
                </a:moveTo>
                <a:lnTo>
                  <a:pt x="8797330" y="0"/>
                </a:lnTo>
                <a:lnTo>
                  <a:pt x="8797330" y="8797330"/>
                </a:lnTo>
                <a:lnTo>
                  <a:pt x="0" y="87973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EF21FD-B344-B18B-26BC-AC2A6CAEE4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083" y="1646979"/>
            <a:ext cx="14727833" cy="84581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602124" y="800100"/>
            <a:ext cx="6324600" cy="1321010"/>
            <a:chOff x="0" y="-951"/>
            <a:chExt cx="1363862" cy="256753"/>
          </a:xfrm>
        </p:grpSpPr>
        <p:sp>
          <p:nvSpPr>
            <p:cNvPr id="4" name="Freeform 4"/>
            <p:cNvSpPr/>
            <p:nvPr/>
          </p:nvSpPr>
          <p:spPr>
            <a:xfrm>
              <a:off x="0" y="-951"/>
              <a:ext cx="1363862" cy="226082"/>
            </a:xfrm>
            <a:custGeom>
              <a:avLst/>
              <a:gdLst/>
              <a:ahLst/>
              <a:cxnLst/>
              <a:rect l="l" t="t" r="r" b="b"/>
              <a:pathLst>
                <a:path w="1363862" h="226082">
                  <a:moveTo>
                    <a:pt x="0" y="0"/>
                  </a:moveTo>
                  <a:lnTo>
                    <a:pt x="1363862" y="0"/>
                  </a:lnTo>
                  <a:lnTo>
                    <a:pt x="1363862" y="226082"/>
                  </a:lnTo>
                  <a:lnTo>
                    <a:pt x="0" y="226082"/>
                  </a:lnTo>
                  <a:close/>
                </a:path>
              </a:pathLst>
            </a:custGeom>
            <a:solidFill>
              <a:srgbClr val="F47C00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36461" y="29720"/>
              <a:ext cx="1284425" cy="2260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534"/>
                </a:lnSpc>
                <a:spcBef>
                  <a:spcPct val="0"/>
                </a:spcBef>
              </a:pPr>
              <a:r>
                <a:rPr lang="ru-RU" sz="6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  <a:ea typeface="Cascadia Mono" panose="020B0609020000020004" pitchFamily="49" charset="0"/>
                  <a:cs typeface="Cascadia Mono" panose="020B0609020000020004" pitchFamily="49" charset="0"/>
                  <a:sym typeface="DM Sans"/>
                </a:rPr>
                <a:t>КОМАНДА</a:t>
              </a:r>
              <a:endParaRPr lang="en-US" sz="6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Cascadia Mono" panose="020B0609020000020004" pitchFamily="49" charset="0"/>
                <a:cs typeface="Cascadia Mono" panose="020B0609020000020004" pitchFamily="49" charset="0"/>
                <a:sym typeface="DM San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5400000">
            <a:off x="-6590943" y="778760"/>
            <a:ext cx="11071123" cy="8118202"/>
          </a:xfrm>
          <a:custGeom>
            <a:avLst/>
            <a:gdLst/>
            <a:ahLst/>
            <a:cxnLst/>
            <a:rect l="l" t="t" r="r" b="b"/>
            <a:pathLst>
              <a:path w="10657996" h="8061320">
                <a:moveTo>
                  <a:pt x="0" y="0"/>
                </a:moveTo>
                <a:lnTo>
                  <a:pt x="10657996" y="0"/>
                </a:lnTo>
                <a:lnTo>
                  <a:pt x="10657996" y="8061320"/>
                </a:lnTo>
                <a:lnTo>
                  <a:pt x="0" y="80613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9041523">
            <a:off x="13648299" y="-465563"/>
            <a:ext cx="11109843" cy="7494094"/>
          </a:xfrm>
          <a:custGeom>
            <a:avLst/>
            <a:gdLst/>
            <a:ahLst/>
            <a:cxnLst/>
            <a:rect l="l" t="t" r="r" b="b"/>
            <a:pathLst>
              <a:path w="11109843" h="7494094">
                <a:moveTo>
                  <a:pt x="0" y="0"/>
                </a:moveTo>
                <a:lnTo>
                  <a:pt x="11109842" y="0"/>
                </a:lnTo>
                <a:lnTo>
                  <a:pt x="11109842" y="7494094"/>
                </a:lnTo>
                <a:lnTo>
                  <a:pt x="0" y="74940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C542ADE-1E1B-4A1F-8D8D-87B0A8A30FC2}"/>
              </a:ext>
            </a:extLst>
          </p:cNvPr>
          <p:cNvGrpSpPr/>
          <p:nvPr/>
        </p:nvGrpSpPr>
        <p:grpSpPr>
          <a:xfrm>
            <a:off x="3384032" y="3959151"/>
            <a:ext cx="7918466" cy="1922347"/>
            <a:chOff x="3175544" y="4473590"/>
            <a:chExt cx="6644729" cy="1475519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E573C8A-05F2-4693-9AB1-170037DB5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75544" y="4473590"/>
              <a:ext cx="5818338" cy="62031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DEC9630-E7D4-4717-8EC2-447BDF51083C}"/>
                </a:ext>
              </a:extLst>
            </p:cNvPr>
            <p:cNvSpPr txBox="1"/>
            <p:nvPr/>
          </p:nvSpPr>
          <p:spPr>
            <a:xfrm>
              <a:off x="3341165" y="4602557"/>
              <a:ext cx="6479108" cy="1346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</a:rPr>
                <a:t>Носова Татьяна Сергеевна </a:t>
              </a:r>
              <a:r>
                <a:rPr lang="ru-RU" sz="3600" dirty="0">
                  <a:latin typeface="Bahnschrift" panose="020B0502040204020203" pitchFamily="34" charset="0"/>
                </a:rPr>
                <a:t>менеджер по работе со СМИ отдела в г. Белово ЦТ ГТО</a:t>
              </a:r>
            </a:p>
          </p:txBody>
        </p:sp>
      </p:grpSp>
      <p:sp>
        <p:nvSpPr>
          <p:cNvPr id="12" name="Равнобедренный треугольник 11">
            <a:extLst>
              <a:ext uri="{FF2B5EF4-FFF2-40B4-BE49-F238E27FC236}">
                <a16:creationId xmlns:a16="http://schemas.microsoft.com/office/drawing/2014/main" id="{69021AEF-BB1B-4C10-AE2A-6C833A958AAF}"/>
              </a:ext>
            </a:extLst>
          </p:cNvPr>
          <p:cNvSpPr/>
          <p:nvPr/>
        </p:nvSpPr>
        <p:spPr>
          <a:xfrm rot="10800000">
            <a:off x="2467382" y="4130743"/>
            <a:ext cx="523876" cy="330255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B180DD9-D447-4C5F-A6A2-9B058FEE75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7381" y="6905870"/>
            <a:ext cx="548688" cy="353599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F336CFE7-4BFB-4932-B07D-3D2ED43FFAF9}"/>
              </a:ext>
            </a:extLst>
          </p:cNvPr>
          <p:cNvGrpSpPr/>
          <p:nvPr/>
        </p:nvGrpSpPr>
        <p:grpSpPr>
          <a:xfrm>
            <a:off x="3354586" y="6872291"/>
            <a:ext cx="7230998" cy="1841595"/>
            <a:chOff x="3168258" y="7446523"/>
            <a:chExt cx="6029753" cy="1429683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9CDB80EB-3464-40EF-BB7D-051B7D32A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68258" y="7446523"/>
              <a:ext cx="5816088" cy="6274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370A9DB-9246-47A5-9B0B-06D307D86844}"/>
                </a:ext>
              </a:extLst>
            </p:cNvPr>
            <p:cNvSpPr txBox="1"/>
            <p:nvPr/>
          </p:nvSpPr>
          <p:spPr>
            <a:xfrm>
              <a:off x="3232339" y="7569561"/>
              <a:ext cx="5965672" cy="13066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</a:rPr>
                <a:t>Дунаева Карина Витальевна</a:t>
              </a:r>
            </a:p>
            <a:p>
              <a:r>
                <a:rPr lang="ru-RU" sz="3600" dirty="0">
                  <a:latin typeface="Bahnschrift" panose="020B0502040204020203" pitchFamily="34" charset="0"/>
                </a:rPr>
                <a:t>инструктор</a:t>
              </a:r>
              <a:r>
                <a:rPr lang="ru-RU" sz="3200" dirty="0">
                  <a:latin typeface="Bahnschrift" panose="020B0502040204020203" pitchFamily="34" charset="0"/>
                </a:rPr>
                <a:t> по спорту отдела в г. Белово ЦТ ГТО</a:t>
              </a: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E03284-C88A-48CC-A387-C08C3E326E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59000" y="8909804"/>
            <a:ext cx="1752600" cy="17526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164223-D757-4D71-933D-E9F4CB8ECC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60553" y="8551540"/>
            <a:ext cx="716527" cy="7165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040109" y="204426"/>
            <a:ext cx="12988633" cy="1915377"/>
            <a:chOff x="-5972" y="-35007"/>
            <a:chExt cx="1446038" cy="258491"/>
          </a:xfrm>
        </p:grpSpPr>
        <p:sp>
          <p:nvSpPr>
            <p:cNvPr id="5" name="Freeform 5"/>
            <p:cNvSpPr/>
            <p:nvPr/>
          </p:nvSpPr>
          <p:spPr>
            <a:xfrm>
              <a:off x="15082" y="-18801"/>
              <a:ext cx="1424984" cy="201341"/>
            </a:xfrm>
            <a:custGeom>
              <a:avLst/>
              <a:gdLst/>
              <a:ahLst/>
              <a:cxnLst/>
              <a:rect l="l" t="t" r="r" b="b"/>
              <a:pathLst>
                <a:path w="1424984" h="201341">
                  <a:moveTo>
                    <a:pt x="0" y="0"/>
                  </a:moveTo>
                  <a:lnTo>
                    <a:pt x="1424984" y="0"/>
                  </a:lnTo>
                  <a:lnTo>
                    <a:pt x="1424984" y="201341"/>
                  </a:lnTo>
                  <a:lnTo>
                    <a:pt x="0" y="201341"/>
                  </a:lnTo>
                  <a:close/>
                </a:path>
              </a:pathLst>
            </a:custGeom>
            <a:solidFill>
              <a:srgbClr val="F47C00"/>
            </a:soli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-5972" y="-35007"/>
              <a:ext cx="1424984" cy="258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982"/>
                </a:lnSpc>
                <a:spcBef>
                  <a:spcPct val="0"/>
                </a:spcBef>
              </a:pPr>
              <a:r>
                <a:rPr lang="ru-RU" sz="5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  <a:ea typeface="DM Sans"/>
                  <a:cs typeface="DM Sans"/>
                  <a:sym typeface="DM Sans"/>
                </a:rPr>
                <a:t>КАРТА ТЕКУЩЕГО СОСТОЯНИЯ ПРОЦЕСА</a:t>
              </a:r>
              <a:endPara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23" name="Freeform 23"/>
          <p:cNvSpPr/>
          <p:nvPr/>
        </p:nvSpPr>
        <p:spPr>
          <a:xfrm>
            <a:off x="16123206" y="8499822"/>
            <a:ext cx="3390610" cy="3390610"/>
          </a:xfrm>
          <a:custGeom>
            <a:avLst/>
            <a:gdLst/>
            <a:ahLst/>
            <a:cxnLst/>
            <a:rect l="l" t="t" r="r" b="b"/>
            <a:pathLst>
              <a:path w="3390610" h="3390610">
                <a:moveTo>
                  <a:pt x="0" y="0"/>
                </a:moveTo>
                <a:lnTo>
                  <a:pt x="3390610" y="0"/>
                </a:lnTo>
                <a:lnTo>
                  <a:pt x="3390610" y="3390610"/>
                </a:lnTo>
                <a:lnTo>
                  <a:pt x="0" y="33906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326169" y="-1206194"/>
            <a:ext cx="1915377" cy="1915377"/>
          </a:xfrm>
          <a:custGeom>
            <a:avLst/>
            <a:gdLst/>
            <a:ahLst/>
            <a:cxnLst/>
            <a:rect l="l" t="t" r="r" b="b"/>
            <a:pathLst>
              <a:path w="1915377" h="1915377">
                <a:moveTo>
                  <a:pt x="0" y="0"/>
                </a:moveTo>
                <a:lnTo>
                  <a:pt x="1915378" y="0"/>
                </a:lnTo>
                <a:lnTo>
                  <a:pt x="1915378" y="1915377"/>
                </a:lnTo>
                <a:lnTo>
                  <a:pt x="0" y="19153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5450305" y="-1385798"/>
            <a:ext cx="3390610" cy="3390610"/>
          </a:xfrm>
          <a:custGeom>
            <a:avLst/>
            <a:gdLst/>
            <a:ahLst/>
            <a:cxnLst/>
            <a:rect l="l" t="t" r="r" b="b"/>
            <a:pathLst>
              <a:path w="3390610" h="3390610">
                <a:moveTo>
                  <a:pt x="0" y="0"/>
                </a:moveTo>
                <a:lnTo>
                  <a:pt x="3390610" y="0"/>
                </a:lnTo>
                <a:lnTo>
                  <a:pt x="3390610" y="3390610"/>
                </a:lnTo>
                <a:lnTo>
                  <a:pt x="0" y="33906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8E9B3EF9-1591-452B-9DDD-71010D9C17E9}"/>
              </a:ext>
            </a:extLst>
          </p:cNvPr>
          <p:cNvCxnSpPr/>
          <p:nvPr/>
        </p:nvCxnSpPr>
        <p:spPr>
          <a:xfrm>
            <a:off x="5118179" y="3672499"/>
            <a:ext cx="9144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F2B80AA-2172-45CF-AC11-1F6CAB820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6053" y="3483034"/>
            <a:ext cx="1158340" cy="48162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3485BDD-DFB2-403B-B745-2B1C6DB29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556" y="5998361"/>
            <a:ext cx="1158340" cy="48162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6ACA756-3B2B-4D75-98B9-BBE404867C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85297" y="8651100"/>
            <a:ext cx="3239332" cy="323933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39F3DC86-2D40-4EF1-9A24-D0D158F9C3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12880" y="7639509"/>
            <a:ext cx="675120" cy="67512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BDD1F9FA-BC29-4AF0-B2F1-4DAA8C27AA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569691">
            <a:off x="312988" y="882225"/>
            <a:ext cx="562211" cy="562211"/>
          </a:xfrm>
          <a:prstGeom prst="rect">
            <a:avLst/>
          </a:prstGeom>
        </p:spPr>
      </p:pic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DAE78CAB-734B-45E6-8192-B9145DB66D3F}"/>
              </a:ext>
            </a:extLst>
          </p:cNvPr>
          <p:cNvGrpSpPr/>
          <p:nvPr/>
        </p:nvGrpSpPr>
        <p:grpSpPr>
          <a:xfrm>
            <a:off x="934369" y="2257855"/>
            <a:ext cx="5000266" cy="1945119"/>
            <a:chOff x="234220" y="4018512"/>
            <a:chExt cx="4957420" cy="1861500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0B2CAE58-F9AD-4410-AE19-15083718B43E}"/>
                </a:ext>
              </a:extLst>
            </p:cNvPr>
            <p:cNvGrpSpPr/>
            <p:nvPr/>
          </p:nvGrpSpPr>
          <p:grpSpPr>
            <a:xfrm>
              <a:off x="234220" y="4841266"/>
              <a:ext cx="4957420" cy="1038746"/>
              <a:chOff x="942661" y="4752550"/>
              <a:chExt cx="4957420" cy="1038746"/>
            </a:xfrm>
          </p:grpSpPr>
          <p:sp>
            <p:nvSpPr>
              <p:cNvPr id="2" name="TextBox 2"/>
              <p:cNvSpPr txBox="1"/>
              <p:nvPr/>
            </p:nvSpPr>
            <p:spPr>
              <a:xfrm>
                <a:off x="2268083" y="4752550"/>
                <a:ext cx="3631998" cy="103874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2668"/>
                  </a:lnSpc>
                  <a:spcBef>
                    <a:spcPct val="0"/>
                  </a:spcBef>
                </a:pPr>
                <a:r>
                  <a:rPr lang="ru-RU" sz="2800" spc="189" dirty="0">
                    <a:solidFill>
                      <a:srgbClr val="11100E"/>
                    </a:solidFill>
                    <a:latin typeface="Bahnschrift" panose="020B0502040204020203" pitchFamily="34" charset="0"/>
                    <a:ea typeface="DM Sans"/>
                    <a:cs typeface="DM Sans"/>
                    <a:sym typeface="DM Sans"/>
                  </a:rPr>
                  <a:t>Поручение о размещение информации</a:t>
                </a:r>
                <a:endParaRPr lang="en-US" sz="2800" spc="189" dirty="0">
                  <a:solidFill>
                    <a:srgbClr val="11100E"/>
                  </a:solidFill>
                  <a:latin typeface="Bahnschrift" panose="020B0502040204020203" pitchFamily="34" charset="0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942661" y="4929119"/>
                <a:ext cx="1219200" cy="82856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109"/>
                  </a:lnSpc>
                  <a:spcBef>
                    <a:spcPct val="0"/>
                  </a:spcBef>
                </a:pPr>
                <a:r>
                  <a:rPr lang="en-US" sz="6600" b="1" spc="-181" dirty="0">
                    <a:solidFill>
                      <a:srgbClr val="F37335"/>
                    </a:solidFill>
                    <a:latin typeface="DM Sans Bold"/>
                    <a:ea typeface="DM Sans Bold"/>
                    <a:cs typeface="DM Sans Bold"/>
                    <a:sym typeface="DM Sans Bold"/>
                  </a:rPr>
                  <a:t>01</a:t>
                </a:r>
                <a:endParaRPr lang="en-US" sz="6000" b="1" spc="-181" dirty="0">
                  <a:solidFill>
                    <a:srgbClr val="F37335"/>
                  </a:solidFill>
                  <a:latin typeface="DM Sans Bold"/>
                  <a:ea typeface="DM Sans Bold"/>
                  <a:cs typeface="DM Sans Bold"/>
                  <a:sym typeface="DM Sans Bold"/>
                </a:endParaRPr>
              </a:p>
            </p:txBody>
          </p:sp>
        </p:grpSp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7FBDF1FE-F7E5-4382-9AFA-BA05FD9E7519}"/>
                </a:ext>
              </a:extLst>
            </p:cNvPr>
            <p:cNvGrpSpPr/>
            <p:nvPr/>
          </p:nvGrpSpPr>
          <p:grpSpPr>
            <a:xfrm>
              <a:off x="1511271" y="4018512"/>
              <a:ext cx="2695753" cy="679718"/>
              <a:chOff x="1780301" y="3917935"/>
              <a:chExt cx="2695753" cy="679718"/>
            </a:xfrm>
          </p:grpSpPr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2B4949A9-D566-45F8-B033-39AAAC193C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848453" y="3917935"/>
                <a:ext cx="2514600" cy="651020"/>
              </a:xfrm>
              <a:prstGeom prst="rect">
                <a:avLst/>
              </a:prstGeom>
            </p:spPr>
          </p:pic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3E368B8-4D37-460D-B551-9F0B7E45AFD1}"/>
                  </a:ext>
                </a:extLst>
              </p:cNvPr>
              <p:cNvSpPr txBox="1"/>
              <p:nvPr/>
            </p:nvSpPr>
            <p:spPr>
              <a:xfrm>
                <a:off x="1780301" y="3979107"/>
                <a:ext cx="2695753" cy="618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" panose="020B0502040204020203" pitchFamily="34" charset="0"/>
                  </a:rPr>
                  <a:t>АДМИНИСТРАЦИЯ «МАУ ФОРЦ»</a:t>
                </a:r>
              </a:p>
            </p:txBody>
          </p:sp>
        </p:grp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6C48FA7F-FF77-4C02-BE1F-A2B14B912F2F}"/>
              </a:ext>
            </a:extLst>
          </p:cNvPr>
          <p:cNvGrpSpPr/>
          <p:nvPr/>
        </p:nvGrpSpPr>
        <p:grpSpPr>
          <a:xfrm>
            <a:off x="6247552" y="2347612"/>
            <a:ext cx="4945284" cy="1899586"/>
            <a:chOff x="6506422" y="4018512"/>
            <a:chExt cx="4945284" cy="1899586"/>
          </a:xfrm>
        </p:grpSpPr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682F69CF-4FE9-4188-8DCD-649A253F3864}"/>
                </a:ext>
              </a:extLst>
            </p:cNvPr>
            <p:cNvGrpSpPr/>
            <p:nvPr/>
          </p:nvGrpSpPr>
          <p:grpSpPr>
            <a:xfrm>
              <a:off x="6506422" y="4879352"/>
              <a:ext cx="4945284" cy="1038746"/>
              <a:chOff x="5920555" y="4865347"/>
              <a:chExt cx="4945284" cy="1038746"/>
            </a:xfrm>
          </p:grpSpPr>
          <p:sp>
            <p:nvSpPr>
              <p:cNvPr id="20" name="TextBox 20"/>
              <p:cNvSpPr txBox="1"/>
              <p:nvPr/>
            </p:nvSpPr>
            <p:spPr>
              <a:xfrm>
                <a:off x="5920555" y="4929119"/>
                <a:ext cx="1313769" cy="82856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109"/>
                  </a:lnSpc>
                  <a:spcBef>
                    <a:spcPct val="0"/>
                  </a:spcBef>
                </a:pPr>
                <a:r>
                  <a:rPr lang="en-US" sz="6600" b="1" spc="-181" dirty="0">
                    <a:solidFill>
                      <a:srgbClr val="F37335"/>
                    </a:solidFill>
                    <a:latin typeface="DM Sans Bold"/>
                    <a:ea typeface="DM Sans Bold"/>
                    <a:cs typeface="DM Sans Bold"/>
                    <a:sym typeface="DM Sans Bold"/>
                  </a:rPr>
                  <a:t>02</a:t>
                </a:r>
                <a:endParaRPr lang="en-US" sz="4427" b="1" spc="-181" dirty="0">
                  <a:solidFill>
                    <a:srgbClr val="F37335"/>
                  </a:solidFill>
                  <a:latin typeface="DM Sans Bold"/>
                  <a:ea typeface="DM Sans Bold"/>
                  <a:cs typeface="DM Sans Bold"/>
                  <a:sym typeface="DM Sans Bold"/>
                </a:endParaRP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7447541" y="4865347"/>
                <a:ext cx="3418298" cy="103874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2668"/>
                  </a:lnSpc>
                  <a:spcBef>
                    <a:spcPct val="0"/>
                  </a:spcBef>
                </a:pPr>
                <a:r>
                  <a:rPr lang="ru-RU" sz="2800" spc="189" dirty="0">
                    <a:solidFill>
                      <a:srgbClr val="11100E"/>
                    </a:solidFill>
                    <a:latin typeface="Bahnschrift" panose="020B0502040204020203" pitchFamily="34" charset="0"/>
                    <a:ea typeface="DM Sans"/>
                    <a:cs typeface="DM Sans"/>
                    <a:sym typeface="DM Sans"/>
                  </a:rPr>
                  <a:t>Сбор информации с разных подразделений</a:t>
                </a:r>
                <a:endParaRPr lang="en-US" sz="2800" spc="189" dirty="0">
                  <a:solidFill>
                    <a:srgbClr val="11100E"/>
                  </a:solidFill>
                  <a:latin typeface="Bahnschrift" panose="020B0502040204020203" pitchFamily="34" charset="0"/>
                  <a:ea typeface="DM Sans"/>
                  <a:cs typeface="DM Sans"/>
                  <a:sym typeface="DM Sans"/>
                </a:endParaRPr>
              </a:p>
            </p:txBody>
          </p:sp>
        </p:grp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33539614-6F40-40AE-81A3-56478AFD4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33408" y="4018512"/>
              <a:ext cx="2719052" cy="737680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3E5349AB-1CCE-47D4-B27B-A76E01366430}"/>
              </a:ext>
            </a:extLst>
          </p:cNvPr>
          <p:cNvGrpSpPr/>
          <p:nvPr/>
        </p:nvGrpSpPr>
        <p:grpSpPr>
          <a:xfrm>
            <a:off x="12455812" y="2436153"/>
            <a:ext cx="4591323" cy="1885304"/>
            <a:chOff x="12412334" y="4071070"/>
            <a:chExt cx="4591323" cy="1885304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82109ADA-CA5C-4D8E-A073-88D57B1FA300}"/>
                </a:ext>
              </a:extLst>
            </p:cNvPr>
            <p:cNvGrpSpPr/>
            <p:nvPr/>
          </p:nvGrpSpPr>
          <p:grpSpPr>
            <a:xfrm>
              <a:off x="12412334" y="4917628"/>
              <a:ext cx="4591323" cy="1038746"/>
              <a:chOff x="11745857" y="4912082"/>
              <a:chExt cx="4591323" cy="1038746"/>
            </a:xfrm>
          </p:grpSpPr>
          <p:sp>
            <p:nvSpPr>
              <p:cNvPr id="21" name="TextBox 21"/>
              <p:cNvSpPr txBox="1"/>
              <p:nvPr/>
            </p:nvSpPr>
            <p:spPr>
              <a:xfrm>
                <a:off x="11745857" y="4962736"/>
                <a:ext cx="1423068" cy="82856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109"/>
                  </a:lnSpc>
                  <a:spcBef>
                    <a:spcPct val="0"/>
                  </a:spcBef>
                </a:pPr>
                <a:r>
                  <a:rPr lang="en-US" sz="6600" b="1" spc="-181" dirty="0">
                    <a:solidFill>
                      <a:srgbClr val="F37335"/>
                    </a:solidFill>
                    <a:latin typeface="DM Sans Bold"/>
                    <a:ea typeface="DM Sans Bold"/>
                    <a:cs typeface="DM Sans Bold"/>
                    <a:sym typeface="DM Sans Bold"/>
                  </a:rPr>
                  <a:t>03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13168925" y="4912082"/>
                <a:ext cx="3168255" cy="103874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2668"/>
                  </a:lnSpc>
                  <a:spcBef>
                    <a:spcPct val="0"/>
                  </a:spcBef>
                </a:pPr>
                <a:r>
                  <a:rPr lang="ru-RU" sz="2800" spc="189" dirty="0">
                    <a:solidFill>
                      <a:srgbClr val="11100E"/>
                    </a:solidFill>
                    <a:latin typeface="Bahnschrift" panose="020B0502040204020203" pitchFamily="34" charset="0"/>
                    <a:ea typeface="DM Sans"/>
                    <a:cs typeface="DM Sans"/>
                    <a:sym typeface="DM Sans"/>
                  </a:rPr>
                  <a:t>Анализ и подготовка информации</a:t>
                </a:r>
                <a:endParaRPr lang="en-US" sz="2800" spc="189" dirty="0">
                  <a:solidFill>
                    <a:srgbClr val="11100E"/>
                  </a:solidFill>
                  <a:latin typeface="Bahnschrift" panose="020B0502040204020203" pitchFamily="34" charset="0"/>
                  <a:ea typeface="DM Sans"/>
                  <a:cs typeface="DM Sans"/>
                  <a:sym typeface="DM Sans"/>
                </a:endParaRPr>
              </a:p>
            </p:txBody>
          </p:sp>
        </p:grp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FF5F48FF-7E9C-47BE-AA80-54C89F423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835402" y="4071070"/>
              <a:ext cx="2719052" cy="737680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BC543CBE-EC30-4894-809D-67E4B2F4A44D}"/>
              </a:ext>
            </a:extLst>
          </p:cNvPr>
          <p:cNvGrpSpPr/>
          <p:nvPr/>
        </p:nvGrpSpPr>
        <p:grpSpPr>
          <a:xfrm>
            <a:off x="555993" y="5080388"/>
            <a:ext cx="4661311" cy="1832075"/>
            <a:chOff x="909313" y="6820081"/>
            <a:chExt cx="4661311" cy="1832075"/>
          </a:xfrm>
        </p:grpSpPr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45AF77A4-10A0-4A73-8CF7-0C96B5DE7F44}"/>
                </a:ext>
              </a:extLst>
            </p:cNvPr>
            <p:cNvGrpSpPr/>
            <p:nvPr/>
          </p:nvGrpSpPr>
          <p:grpSpPr>
            <a:xfrm>
              <a:off x="909313" y="7613410"/>
              <a:ext cx="4661311" cy="1038746"/>
              <a:chOff x="4140884" y="7009510"/>
              <a:chExt cx="4661311" cy="1038746"/>
            </a:xfrm>
          </p:grpSpPr>
          <p:sp>
            <p:nvSpPr>
              <p:cNvPr id="22" name="TextBox 22"/>
              <p:cNvSpPr txBox="1"/>
              <p:nvPr/>
            </p:nvSpPr>
            <p:spPr>
              <a:xfrm>
                <a:off x="4140884" y="7095846"/>
                <a:ext cx="1597576" cy="82856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109"/>
                  </a:lnSpc>
                  <a:spcBef>
                    <a:spcPct val="0"/>
                  </a:spcBef>
                </a:pPr>
                <a:r>
                  <a:rPr lang="en-US" sz="6600" b="1" spc="-181" dirty="0">
                    <a:solidFill>
                      <a:srgbClr val="F37335"/>
                    </a:solidFill>
                    <a:latin typeface="DM Sans Bold"/>
                    <a:ea typeface="DM Sans Bold"/>
                    <a:cs typeface="DM Sans Bold"/>
                    <a:sym typeface="DM Sans Bold"/>
                  </a:rPr>
                  <a:t>04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5684692" y="7009510"/>
                <a:ext cx="3117503" cy="103874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2668"/>
                  </a:lnSpc>
                  <a:spcBef>
                    <a:spcPct val="0"/>
                  </a:spcBef>
                </a:pPr>
                <a:r>
                  <a:rPr lang="ru-RU" sz="2800" spc="189" dirty="0">
                    <a:solidFill>
                      <a:srgbClr val="11100E"/>
                    </a:solidFill>
                    <a:latin typeface="Bahnschrift" panose="020B0502040204020203" pitchFamily="34" charset="0"/>
                    <a:ea typeface="DM Sans"/>
                    <a:cs typeface="DM Sans"/>
                    <a:sym typeface="DM Sans"/>
                  </a:rPr>
                  <a:t>Передача информации администрации</a:t>
                </a:r>
                <a:endParaRPr lang="en-US" sz="2800" spc="189" dirty="0">
                  <a:solidFill>
                    <a:srgbClr val="11100E"/>
                  </a:solidFill>
                  <a:latin typeface="Bahnschrift" panose="020B0502040204020203" pitchFamily="34" charset="0"/>
                  <a:ea typeface="DM Sans"/>
                  <a:cs typeface="DM Sans"/>
                  <a:sym typeface="DM Sans"/>
                </a:endParaRPr>
              </a:p>
            </p:txBody>
          </p:sp>
        </p:grpSp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BA79BB4C-82A4-4368-B53B-31F9E9D45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3122" y="6820081"/>
              <a:ext cx="2719052" cy="73768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2EAAF9A-010B-4C4E-B3A6-BCEDBCBDCD96}"/>
              </a:ext>
            </a:extLst>
          </p:cNvPr>
          <p:cNvGrpSpPr/>
          <p:nvPr/>
        </p:nvGrpSpPr>
        <p:grpSpPr>
          <a:xfrm>
            <a:off x="6169702" y="6018476"/>
            <a:ext cx="4276702" cy="2423740"/>
            <a:chOff x="9701284" y="7080053"/>
            <a:chExt cx="4276702" cy="2423740"/>
          </a:xfrm>
        </p:grpSpPr>
        <p:sp>
          <p:nvSpPr>
            <p:cNvPr id="40" name="TextBox 22">
              <a:extLst>
                <a:ext uri="{FF2B5EF4-FFF2-40B4-BE49-F238E27FC236}">
                  <a16:creationId xmlns:a16="http://schemas.microsoft.com/office/drawing/2014/main" id="{3CDCC034-5184-435D-B78C-64A87D82E9BB}"/>
                </a:ext>
              </a:extLst>
            </p:cNvPr>
            <p:cNvSpPr txBox="1"/>
            <p:nvPr/>
          </p:nvSpPr>
          <p:spPr>
            <a:xfrm>
              <a:off x="9701284" y="7086519"/>
              <a:ext cx="1597576" cy="8285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109"/>
                </a:lnSpc>
                <a:spcBef>
                  <a:spcPct val="0"/>
                </a:spcBef>
              </a:pPr>
              <a:r>
                <a:rPr lang="en-US" sz="6600" b="1" spc="-181" dirty="0">
                  <a:solidFill>
                    <a:srgbClr val="F37335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0</a:t>
              </a:r>
              <a:r>
                <a:rPr lang="ru-RU" sz="6600" b="1" spc="-181" dirty="0">
                  <a:solidFill>
                    <a:srgbClr val="F37335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5</a:t>
              </a:r>
              <a:endParaRPr lang="en-US" sz="6600" b="1" spc="-181" dirty="0">
                <a:solidFill>
                  <a:srgbClr val="F37335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</p:txBody>
        </p:sp>
        <p:sp>
          <p:nvSpPr>
            <p:cNvPr id="41" name="TextBox 28">
              <a:extLst>
                <a:ext uri="{FF2B5EF4-FFF2-40B4-BE49-F238E27FC236}">
                  <a16:creationId xmlns:a16="http://schemas.microsoft.com/office/drawing/2014/main" id="{134493DD-59D6-46B8-A826-5F3E3A3AF608}"/>
                </a:ext>
              </a:extLst>
            </p:cNvPr>
            <p:cNvSpPr txBox="1"/>
            <p:nvPr/>
          </p:nvSpPr>
          <p:spPr>
            <a:xfrm>
              <a:off x="11182811" y="7080053"/>
              <a:ext cx="2795175" cy="24237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2668"/>
                </a:lnSpc>
                <a:spcBef>
                  <a:spcPct val="0"/>
                </a:spcBef>
              </a:pPr>
              <a:r>
                <a:rPr lang="ru-RU" sz="2800" spc="189" dirty="0">
                  <a:solidFill>
                    <a:srgbClr val="11100E"/>
                  </a:solidFill>
                  <a:latin typeface="Bahnschrift" panose="020B0502040204020203" pitchFamily="34" charset="0"/>
                  <a:ea typeface="DM Sans"/>
                  <a:cs typeface="DM Sans"/>
                  <a:sym typeface="DM Sans"/>
                </a:rPr>
                <a:t>Проверка информации, отправка специалисту с указанием необходимых корректировок</a:t>
              </a:r>
              <a:endParaRPr lang="en-US" sz="2800" spc="189" dirty="0">
                <a:solidFill>
                  <a:srgbClr val="11100E"/>
                </a:solidFill>
                <a:latin typeface="Bahnschrift" panose="020B0502040204020203" pitchFamily="34" charset="0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BFED27DA-240D-41B8-9B86-ADE4DE60C132}"/>
              </a:ext>
            </a:extLst>
          </p:cNvPr>
          <p:cNvGrpSpPr/>
          <p:nvPr/>
        </p:nvGrpSpPr>
        <p:grpSpPr>
          <a:xfrm>
            <a:off x="11440211" y="4956737"/>
            <a:ext cx="4552824" cy="2244648"/>
            <a:chOff x="11267305" y="6771601"/>
            <a:chExt cx="4552824" cy="2244648"/>
          </a:xfrm>
        </p:grpSpPr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EDDE0394-8690-48AA-A998-4EC615AE3EB1}"/>
                </a:ext>
              </a:extLst>
            </p:cNvPr>
            <p:cNvGrpSpPr/>
            <p:nvPr/>
          </p:nvGrpSpPr>
          <p:grpSpPr>
            <a:xfrm>
              <a:off x="11267305" y="7631254"/>
              <a:ext cx="4552824" cy="1384995"/>
              <a:chOff x="9779134" y="7080053"/>
              <a:chExt cx="4552824" cy="1384995"/>
            </a:xfrm>
          </p:grpSpPr>
          <p:sp>
            <p:nvSpPr>
              <p:cNvPr id="57" name="TextBox 22">
                <a:extLst>
                  <a:ext uri="{FF2B5EF4-FFF2-40B4-BE49-F238E27FC236}">
                    <a16:creationId xmlns:a16="http://schemas.microsoft.com/office/drawing/2014/main" id="{F29E9133-6706-4632-BCEE-EE82799AB20A}"/>
                  </a:ext>
                </a:extLst>
              </p:cNvPr>
              <p:cNvSpPr txBox="1"/>
              <p:nvPr/>
            </p:nvSpPr>
            <p:spPr>
              <a:xfrm>
                <a:off x="9779134" y="7094737"/>
                <a:ext cx="1597576" cy="82856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109"/>
                  </a:lnSpc>
                  <a:spcBef>
                    <a:spcPct val="0"/>
                  </a:spcBef>
                </a:pPr>
                <a:r>
                  <a:rPr lang="en-US" sz="6600" b="1" spc="-181" dirty="0">
                    <a:solidFill>
                      <a:srgbClr val="F37335"/>
                    </a:solidFill>
                    <a:latin typeface="DM Sans Bold"/>
                    <a:ea typeface="DM Sans Bold"/>
                    <a:cs typeface="DM Sans Bold"/>
                    <a:sym typeface="DM Sans Bold"/>
                  </a:rPr>
                  <a:t>0</a:t>
                </a:r>
                <a:r>
                  <a:rPr lang="ru-RU" sz="6600" b="1" spc="-181" dirty="0">
                    <a:solidFill>
                      <a:srgbClr val="F37335"/>
                    </a:solidFill>
                    <a:latin typeface="DM Sans Bold"/>
                    <a:ea typeface="DM Sans Bold"/>
                    <a:cs typeface="DM Sans Bold"/>
                    <a:sym typeface="DM Sans Bold"/>
                  </a:rPr>
                  <a:t>6</a:t>
                </a:r>
                <a:endParaRPr lang="en-US" sz="6600" b="1" spc="-181" dirty="0">
                  <a:solidFill>
                    <a:srgbClr val="F37335"/>
                  </a:solidFill>
                  <a:latin typeface="DM Sans Bold"/>
                  <a:ea typeface="DM Sans Bold"/>
                  <a:cs typeface="DM Sans Bold"/>
                  <a:sym typeface="DM Sans Bold"/>
                </a:endParaRPr>
              </a:p>
            </p:txBody>
          </p:sp>
          <p:sp>
            <p:nvSpPr>
              <p:cNvPr id="58" name="TextBox 28">
                <a:extLst>
                  <a:ext uri="{FF2B5EF4-FFF2-40B4-BE49-F238E27FC236}">
                    <a16:creationId xmlns:a16="http://schemas.microsoft.com/office/drawing/2014/main" id="{7F5D07E6-684F-40E0-81B5-F0ECD945D564}"/>
                  </a:ext>
                </a:extLst>
              </p:cNvPr>
              <p:cNvSpPr txBox="1"/>
              <p:nvPr/>
            </p:nvSpPr>
            <p:spPr>
              <a:xfrm>
                <a:off x="11364592" y="7080053"/>
                <a:ext cx="2967366" cy="138499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2668"/>
                  </a:lnSpc>
                  <a:spcBef>
                    <a:spcPct val="0"/>
                  </a:spcBef>
                </a:pPr>
                <a:r>
                  <a:rPr lang="ru-RU" sz="2800" spc="189" dirty="0">
                    <a:solidFill>
                      <a:srgbClr val="11100E"/>
                    </a:solidFill>
                    <a:latin typeface="Bahnschrift" panose="020B0502040204020203" pitchFamily="34" charset="0"/>
                    <a:ea typeface="DM Sans"/>
                    <a:cs typeface="DM Sans"/>
                    <a:sym typeface="DM Sans"/>
                  </a:rPr>
                  <a:t>Корректировка информации. Отправка администрации</a:t>
                </a:r>
                <a:endParaRPr lang="en-US" sz="2800" spc="189" dirty="0">
                  <a:solidFill>
                    <a:srgbClr val="11100E"/>
                  </a:solidFill>
                  <a:latin typeface="Bahnschrift" panose="020B0502040204020203" pitchFamily="34" charset="0"/>
                  <a:ea typeface="DM Sans"/>
                  <a:cs typeface="DM Sans"/>
                  <a:sym typeface="DM Sans"/>
                </a:endParaRPr>
              </a:p>
            </p:txBody>
          </p:sp>
        </p:grp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E8DF3DD6-026F-4AE7-8518-2AAB95A7F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864881" y="6771601"/>
              <a:ext cx="2719052" cy="737680"/>
            </a:xfrm>
            <a:prstGeom prst="rect">
              <a:avLst/>
            </a:prstGeom>
          </p:spPr>
        </p:pic>
      </p:grp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AD8E3DC0-2A91-4D6C-9591-891643088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404" y="5977158"/>
            <a:ext cx="1158340" cy="481626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5DD8A9A9-A96E-4B26-A304-1A1EEBE72D2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67278" y="5216709"/>
            <a:ext cx="2514600" cy="651020"/>
          </a:xfrm>
          <a:prstGeom prst="rect">
            <a:avLst/>
          </a:prstGeom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BC92FD6C-15E8-4508-8C6E-F16D502786A2}"/>
              </a:ext>
            </a:extLst>
          </p:cNvPr>
          <p:cNvGrpSpPr/>
          <p:nvPr/>
        </p:nvGrpSpPr>
        <p:grpSpPr>
          <a:xfrm>
            <a:off x="2164794" y="8577495"/>
            <a:ext cx="4552824" cy="1384995"/>
            <a:chOff x="9779134" y="7080053"/>
            <a:chExt cx="4552824" cy="1384995"/>
          </a:xfrm>
        </p:grpSpPr>
        <p:sp>
          <p:nvSpPr>
            <p:cNvPr id="79" name="TextBox 22">
              <a:extLst>
                <a:ext uri="{FF2B5EF4-FFF2-40B4-BE49-F238E27FC236}">
                  <a16:creationId xmlns:a16="http://schemas.microsoft.com/office/drawing/2014/main" id="{49A15C80-79A1-47E8-88AC-C16943C412EB}"/>
                </a:ext>
              </a:extLst>
            </p:cNvPr>
            <p:cNvSpPr txBox="1"/>
            <p:nvPr/>
          </p:nvSpPr>
          <p:spPr>
            <a:xfrm>
              <a:off x="9779134" y="7094737"/>
              <a:ext cx="1597576" cy="8285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109"/>
                </a:lnSpc>
                <a:spcBef>
                  <a:spcPct val="0"/>
                </a:spcBef>
              </a:pPr>
              <a:r>
                <a:rPr lang="en-US" sz="6600" b="1" spc="-181" dirty="0">
                  <a:solidFill>
                    <a:srgbClr val="F37335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0</a:t>
              </a:r>
              <a:r>
                <a:rPr lang="ru-RU" sz="6600" b="1" spc="-181" dirty="0">
                  <a:solidFill>
                    <a:srgbClr val="F37335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7</a:t>
              </a:r>
              <a:endParaRPr lang="en-US" sz="6600" b="1" spc="-181" dirty="0">
                <a:solidFill>
                  <a:srgbClr val="F37335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</p:txBody>
        </p:sp>
        <p:sp>
          <p:nvSpPr>
            <p:cNvPr id="80" name="TextBox 28">
              <a:extLst>
                <a:ext uri="{FF2B5EF4-FFF2-40B4-BE49-F238E27FC236}">
                  <a16:creationId xmlns:a16="http://schemas.microsoft.com/office/drawing/2014/main" id="{19D464A8-9963-454B-AFAD-86EDBF9CC42A}"/>
                </a:ext>
              </a:extLst>
            </p:cNvPr>
            <p:cNvSpPr txBox="1"/>
            <p:nvPr/>
          </p:nvSpPr>
          <p:spPr>
            <a:xfrm>
              <a:off x="11364592" y="7080053"/>
              <a:ext cx="2967366" cy="13849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2668"/>
                </a:lnSpc>
                <a:spcBef>
                  <a:spcPct val="0"/>
                </a:spcBef>
              </a:pPr>
              <a:r>
                <a:rPr lang="ru-RU" sz="2800" spc="189" dirty="0">
                  <a:solidFill>
                    <a:srgbClr val="11100E"/>
                  </a:solidFill>
                  <a:latin typeface="Bahnschrift" panose="020B0502040204020203" pitchFamily="34" charset="0"/>
                  <a:ea typeface="DM Sans"/>
                  <a:cs typeface="DM Sans"/>
                  <a:sym typeface="DM Sans"/>
                </a:rPr>
                <a:t>Проверка нового текста и передача для размещения</a:t>
              </a:r>
              <a:endParaRPr lang="en-US" sz="2800" spc="189" dirty="0">
                <a:solidFill>
                  <a:srgbClr val="11100E"/>
                </a:solidFill>
                <a:latin typeface="Bahnschrift" panose="020B0502040204020203" pitchFamily="34" charset="0"/>
                <a:ea typeface="DM Sans"/>
                <a:cs typeface="DM Sans"/>
                <a:sym typeface="DM Sans"/>
              </a:endParaRPr>
            </a:p>
          </p:txBody>
        </p:sp>
      </p:grp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F9261108-60FC-41F9-AEB0-7A436B8879C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05649" y="7777519"/>
            <a:ext cx="2514600" cy="651020"/>
          </a:xfrm>
          <a:prstGeom prst="rect">
            <a:avLst/>
          </a:prstGeom>
        </p:spPr>
      </p:pic>
      <p:cxnSp>
        <p:nvCxnSpPr>
          <p:cNvPr id="85" name="Прямая со стрелкой 84">
            <a:extLst>
              <a:ext uri="{FF2B5EF4-FFF2-40B4-BE49-F238E27FC236}">
                <a16:creationId xmlns:a16="http://schemas.microsoft.com/office/drawing/2014/main" id="{BC50DE8B-F54A-47C6-A78D-FEDD9C83FBE2}"/>
              </a:ext>
            </a:extLst>
          </p:cNvPr>
          <p:cNvCxnSpPr/>
          <p:nvPr/>
        </p:nvCxnSpPr>
        <p:spPr>
          <a:xfrm>
            <a:off x="7470405" y="9267246"/>
            <a:ext cx="332731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E807B77A-597D-4CA2-84D3-AE7B71E38022}"/>
              </a:ext>
            </a:extLst>
          </p:cNvPr>
          <p:cNvGrpSpPr/>
          <p:nvPr/>
        </p:nvGrpSpPr>
        <p:grpSpPr>
          <a:xfrm>
            <a:off x="11025572" y="7715096"/>
            <a:ext cx="5662226" cy="2244648"/>
            <a:chOff x="11267305" y="6771601"/>
            <a:chExt cx="5448674" cy="2244648"/>
          </a:xfrm>
        </p:grpSpPr>
        <p:grpSp>
          <p:nvGrpSpPr>
            <p:cNvPr id="87" name="Группа 86">
              <a:extLst>
                <a:ext uri="{FF2B5EF4-FFF2-40B4-BE49-F238E27FC236}">
                  <a16:creationId xmlns:a16="http://schemas.microsoft.com/office/drawing/2014/main" id="{EBDC1462-C478-4753-AAD1-C5537C0AD268}"/>
                </a:ext>
              </a:extLst>
            </p:cNvPr>
            <p:cNvGrpSpPr/>
            <p:nvPr/>
          </p:nvGrpSpPr>
          <p:grpSpPr>
            <a:xfrm>
              <a:off x="11267305" y="7631254"/>
              <a:ext cx="5448674" cy="1384995"/>
              <a:chOff x="9779134" y="7080053"/>
              <a:chExt cx="5448674" cy="1384995"/>
            </a:xfrm>
          </p:grpSpPr>
          <p:sp>
            <p:nvSpPr>
              <p:cNvPr id="89" name="TextBox 22">
                <a:extLst>
                  <a:ext uri="{FF2B5EF4-FFF2-40B4-BE49-F238E27FC236}">
                    <a16:creationId xmlns:a16="http://schemas.microsoft.com/office/drawing/2014/main" id="{84508E2E-D7C4-446D-9F61-B07219B17420}"/>
                  </a:ext>
                </a:extLst>
              </p:cNvPr>
              <p:cNvSpPr txBox="1"/>
              <p:nvPr/>
            </p:nvSpPr>
            <p:spPr>
              <a:xfrm>
                <a:off x="9779134" y="7094737"/>
                <a:ext cx="1597576" cy="82856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109"/>
                  </a:lnSpc>
                  <a:spcBef>
                    <a:spcPct val="0"/>
                  </a:spcBef>
                </a:pPr>
                <a:r>
                  <a:rPr lang="en-US" sz="6600" b="1" spc="-181" dirty="0">
                    <a:solidFill>
                      <a:srgbClr val="F37335"/>
                    </a:solidFill>
                    <a:latin typeface="DM Sans Bold"/>
                    <a:ea typeface="DM Sans Bold"/>
                    <a:cs typeface="DM Sans Bold"/>
                    <a:sym typeface="DM Sans Bold"/>
                  </a:rPr>
                  <a:t>0</a:t>
                </a:r>
                <a:r>
                  <a:rPr lang="ru-RU" sz="6600" b="1" spc="-181" dirty="0">
                    <a:solidFill>
                      <a:srgbClr val="F37335"/>
                    </a:solidFill>
                    <a:latin typeface="DM Sans Bold"/>
                    <a:ea typeface="DM Sans Bold"/>
                    <a:cs typeface="DM Sans Bold"/>
                    <a:sym typeface="DM Sans Bold"/>
                  </a:rPr>
                  <a:t>8</a:t>
                </a:r>
                <a:endParaRPr lang="en-US" sz="6600" b="1" spc="-181" dirty="0">
                  <a:solidFill>
                    <a:srgbClr val="F37335"/>
                  </a:solidFill>
                  <a:latin typeface="DM Sans Bold"/>
                  <a:ea typeface="DM Sans Bold"/>
                  <a:cs typeface="DM Sans Bold"/>
                  <a:sym typeface="DM Sans Bold"/>
                </a:endParaRPr>
              </a:p>
            </p:txBody>
          </p:sp>
          <p:sp>
            <p:nvSpPr>
              <p:cNvPr id="90" name="TextBox 28">
                <a:extLst>
                  <a:ext uri="{FF2B5EF4-FFF2-40B4-BE49-F238E27FC236}">
                    <a16:creationId xmlns:a16="http://schemas.microsoft.com/office/drawing/2014/main" id="{3C5D7859-0B11-49E1-A8B3-FD0BDEF90A49}"/>
                  </a:ext>
                </a:extLst>
              </p:cNvPr>
              <p:cNvSpPr txBox="1"/>
              <p:nvPr/>
            </p:nvSpPr>
            <p:spPr>
              <a:xfrm>
                <a:off x="11364592" y="7080053"/>
                <a:ext cx="3863216" cy="138499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2668"/>
                  </a:lnSpc>
                  <a:spcBef>
                    <a:spcPct val="0"/>
                  </a:spcBef>
                </a:pPr>
                <a:r>
                  <a:rPr lang="ru-RU" sz="2800" spc="189" dirty="0">
                    <a:solidFill>
                      <a:srgbClr val="11100E"/>
                    </a:solidFill>
                    <a:latin typeface="Bahnschrift" panose="020B0502040204020203" pitchFamily="34" charset="0"/>
                    <a:ea typeface="DM Sans"/>
                    <a:cs typeface="DM Sans"/>
                    <a:sym typeface="DM Sans"/>
                  </a:rPr>
                  <a:t>Размещение готовой информации на официальных страницах</a:t>
                </a:r>
                <a:endParaRPr lang="en-US" sz="2800" spc="189" dirty="0">
                  <a:solidFill>
                    <a:srgbClr val="11100E"/>
                  </a:solidFill>
                  <a:latin typeface="Bahnschrift" panose="020B0502040204020203" pitchFamily="34" charset="0"/>
                  <a:ea typeface="DM Sans"/>
                  <a:cs typeface="DM Sans"/>
                  <a:sym typeface="DM Sans"/>
                </a:endParaRPr>
              </a:p>
            </p:txBody>
          </p:sp>
        </p:grpSp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6DA16B12-61BB-4497-A6F8-012EF9E59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864881" y="6771601"/>
              <a:ext cx="2719052" cy="737680"/>
            </a:xfrm>
            <a:prstGeom prst="rect">
              <a:avLst/>
            </a:prstGeom>
          </p:spPr>
        </p:pic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77C59DDE-248A-4D17-982B-A1B322359589}"/>
              </a:ext>
            </a:extLst>
          </p:cNvPr>
          <p:cNvSpPr txBox="1"/>
          <p:nvPr/>
        </p:nvSpPr>
        <p:spPr>
          <a:xfrm>
            <a:off x="2835464" y="4112801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" panose="020B0502040204020203" pitchFamily="34" charset="0"/>
              </a:rPr>
              <a:t>(5-10 мин)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A551696-D7DF-47A3-992E-99BA9C0D28D3}"/>
              </a:ext>
            </a:extLst>
          </p:cNvPr>
          <p:cNvSpPr txBox="1"/>
          <p:nvPr/>
        </p:nvSpPr>
        <p:spPr>
          <a:xfrm>
            <a:off x="8300678" y="422093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" panose="020B0502040204020203" pitchFamily="34" charset="0"/>
              </a:rPr>
              <a:t>(15-20 мин)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2140B47-B8C0-4A4C-A136-95AF2ECCF027}"/>
              </a:ext>
            </a:extLst>
          </p:cNvPr>
          <p:cNvSpPr txBox="1"/>
          <p:nvPr/>
        </p:nvSpPr>
        <p:spPr>
          <a:xfrm>
            <a:off x="14115730" y="429920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" panose="020B0502040204020203" pitchFamily="34" charset="0"/>
              </a:rPr>
              <a:t>(20-25 мин)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CDA1076-E4B2-4738-B0BE-D18516103086}"/>
              </a:ext>
            </a:extLst>
          </p:cNvPr>
          <p:cNvSpPr txBox="1"/>
          <p:nvPr/>
        </p:nvSpPr>
        <p:spPr>
          <a:xfrm>
            <a:off x="2626107" y="680599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" panose="020B0502040204020203" pitchFamily="34" charset="0"/>
              </a:rPr>
              <a:t>(5-10 мин)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520F9FE-D54C-4745-ACB7-C25FB0291222}"/>
              </a:ext>
            </a:extLst>
          </p:cNvPr>
          <p:cNvSpPr txBox="1"/>
          <p:nvPr/>
        </p:nvSpPr>
        <p:spPr>
          <a:xfrm>
            <a:off x="8221392" y="8383451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" panose="020B0502040204020203" pitchFamily="34" charset="0"/>
              </a:rPr>
              <a:t>(10-15 мин)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CB55253-F16C-4CB9-8061-40E0224138D0}"/>
              </a:ext>
            </a:extLst>
          </p:cNvPr>
          <p:cNvSpPr txBox="1"/>
          <p:nvPr/>
        </p:nvSpPr>
        <p:spPr>
          <a:xfrm>
            <a:off x="13673413" y="713869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" panose="020B0502040204020203" pitchFamily="34" charset="0"/>
              </a:rPr>
              <a:t>(10-15 мин)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5B010FF-DF08-45D5-ACD4-11A60F45524E}"/>
              </a:ext>
            </a:extLst>
          </p:cNvPr>
          <p:cNvSpPr txBox="1"/>
          <p:nvPr/>
        </p:nvSpPr>
        <p:spPr>
          <a:xfrm>
            <a:off x="8419762" y="939314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" panose="020B0502040204020203" pitchFamily="34" charset="0"/>
              </a:rPr>
              <a:t>(10-15 мин)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B5764A6-BA9D-4D43-9F6A-935CBB63216D}"/>
              </a:ext>
            </a:extLst>
          </p:cNvPr>
          <p:cNvSpPr txBox="1"/>
          <p:nvPr/>
        </p:nvSpPr>
        <p:spPr>
          <a:xfrm>
            <a:off x="151049" y="9346981"/>
            <a:ext cx="3154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MAX</a:t>
            </a: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: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125 мин.</a:t>
            </a:r>
          </a:p>
          <a:p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MIN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: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90 мин.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7FA8901-3E24-4794-AED2-9F8DA0933DBE}"/>
              </a:ext>
            </a:extLst>
          </p:cNvPr>
          <p:cNvSpPr txBox="1"/>
          <p:nvPr/>
        </p:nvSpPr>
        <p:spPr>
          <a:xfrm>
            <a:off x="7654731" y="5262716"/>
            <a:ext cx="2719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АДМИНИСТРАЦИЯ «МАУ ФОРЦ»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DD0F8D6-E34F-4F91-8961-98AA895C31DC}"/>
              </a:ext>
            </a:extLst>
          </p:cNvPr>
          <p:cNvSpPr txBox="1"/>
          <p:nvPr/>
        </p:nvSpPr>
        <p:spPr>
          <a:xfrm>
            <a:off x="3655150" y="7808892"/>
            <a:ext cx="2719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АДМИНИСТРАЦИЯ «МАУ ФОРЦ»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A48C5671-1DAB-48C5-9128-AEFBA7E3F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70" y="4732632"/>
            <a:ext cx="3993226" cy="101812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D4504B37-226E-4913-90E0-86B9088C8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316" y="2560250"/>
            <a:ext cx="3993880" cy="1014191"/>
          </a:xfrm>
          <a:prstGeom prst="rect">
            <a:avLst/>
          </a:prstGeom>
        </p:spPr>
      </p:pic>
      <p:graphicFrame>
        <p:nvGraphicFramePr>
          <p:cNvPr id="16" name="Схема 15">
            <a:extLst>
              <a:ext uri="{FF2B5EF4-FFF2-40B4-BE49-F238E27FC236}">
                <a16:creationId xmlns:a16="http://schemas.microsoft.com/office/drawing/2014/main" id="{753C7A65-CA1D-486D-A6AE-482E074A39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2158043"/>
              </p:ext>
            </p:extLst>
          </p:nvPr>
        </p:nvGraphicFramePr>
        <p:xfrm>
          <a:off x="290947" y="2274955"/>
          <a:ext cx="8283466" cy="739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273E2E4-DC4C-409C-9D8B-D83956F83BA2}"/>
              </a:ext>
            </a:extLst>
          </p:cNvPr>
          <p:cNvSpPr txBox="1"/>
          <p:nvPr/>
        </p:nvSpPr>
        <p:spPr>
          <a:xfrm>
            <a:off x="9806511" y="2693526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Не выявлены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B07671-1D6C-4CCA-B814-EA8F79653938}"/>
              </a:ext>
            </a:extLst>
          </p:cNvPr>
          <p:cNvSpPr txBox="1"/>
          <p:nvPr/>
        </p:nvSpPr>
        <p:spPr>
          <a:xfrm>
            <a:off x="9986810" y="4846971"/>
            <a:ext cx="37338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Не выявлены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BFEC57E-81A6-4419-AEF2-D1CEC5E3E1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9439" y="2509836"/>
            <a:ext cx="3769893" cy="14457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B0E347E-0736-4A76-9950-2975BA2D92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4600" y="4970036"/>
            <a:ext cx="3185956" cy="122727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818A159-21D3-49CA-94D4-3AC8E26CAD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0556" y="6345207"/>
            <a:ext cx="8203281" cy="271130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E1766D4-15E7-4EF2-A394-056A6E2E5E31}"/>
              </a:ext>
            </a:extLst>
          </p:cNvPr>
          <p:cNvSpPr txBox="1"/>
          <p:nvPr/>
        </p:nvSpPr>
        <p:spPr>
          <a:xfrm>
            <a:off x="9713589" y="6546697"/>
            <a:ext cx="7881206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Длительный процесс подготовки и размещения информации;</a:t>
            </a:r>
          </a:p>
          <a:p>
            <a:pPr marL="457200" indent="-457200">
              <a:buFontTx/>
              <a:buChar char="-"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Разное оформление текстовой информации;</a:t>
            </a:r>
          </a:p>
          <a:p>
            <a:pPr marL="457200" indent="-457200">
              <a:buFontTx/>
              <a:buChar char="-"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Занятость другими рабочими делами;</a:t>
            </a:r>
          </a:p>
          <a:p>
            <a:pPr marL="457200" indent="-457200">
              <a:buFontTx/>
              <a:buChar char="-"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Повторные отправки информации занимают много времени.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A64276E-A845-4C32-A2B7-0FEDA76FA9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49655" y="7042046"/>
            <a:ext cx="2563934" cy="109882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33297598-E001-471A-8BE0-7F56A0ECAAE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076360" y="9347207"/>
            <a:ext cx="2072307" cy="192637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F1FD4764-1A60-4051-9A77-8161860DE11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8200" y="-799984"/>
            <a:ext cx="2006957" cy="186562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453D07D-57A4-4D64-9F78-E7A839E6FBF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4062" y="769842"/>
            <a:ext cx="636412" cy="591594"/>
          </a:xfrm>
          <a:prstGeom prst="rect">
            <a:avLst/>
          </a:prstGeom>
        </p:spPr>
      </p:pic>
      <p:grpSp>
        <p:nvGrpSpPr>
          <p:cNvPr id="48" name="Group 4">
            <a:extLst>
              <a:ext uri="{FF2B5EF4-FFF2-40B4-BE49-F238E27FC236}">
                <a16:creationId xmlns:a16="http://schemas.microsoft.com/office/drawing/2014/main" id="{5D3D554D-4CB7-47FB-987B-564C2AEDB802}"/>
              </a:ext>
            </a:extLst>
          </p:cNvPr>
          <p:cNvGrpSpPr/>
          <p:nvPr/>
        </p:nvGrpSpPr>
        <p:grpSpPr>
          <a:xfrm>
            <a:off x="3919223" y="244469"/>
            <a:ext cx="11157266" cy="1639057"/>
            <a:chOff x="-5972" y="-35007"/>
            <a:chExt cx="1446038" cy="258491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FEC709BA-C9BA-40C3-BB2E-EC3A19766CD5}"/>
                </a:ext>
              </a:extLst>
            </p:cNvPr>
            <p:cNvSpPr/>
            <p:nvPr/>
          </p:nvSpPr>
          <p:spPr>
            <a:xfrm>
              <a:off x="15082" y="-18801"/>
              <a:ext cx="1424984" cy="201341"/>
            </a:xfrm>
            <a:custGeom>
              <a:avLst/>
              <a:gdLst/>
              <a:ahLst/>
              <a:cxnLst/>
              <a:rect l="l" t="t" r="r" b="b"/>
              <a:pathLst>
                <a:path w="1424984" h="201341">
                  <a:moveTo>
                    <a:pt x="0" y="0"/>
                  </a:moveTo>
                  <a:lnTo>
                    <a:pt x="1424984" y="0"/>
                  </a:lnTo>
                  <a:lnTo>
                    <a:pt x="1424984" y="201341"/>
                  </a:lnTo>
                  <a:lnTo>
                    <a:pt x="0" y="201341"/>
                  </a:lnTo>
                  <a:close/>
                </a:path>
              </a:pathLst>
            </a:custGeom>
            <a:solidFill>
              <a:srgbClr val="F47C00"/>
            </a:solidFill>
            <a:ln cap="sq">
              <a:noFill/>
              <a:prstDash val="solid"/>
              <a:miter/>
            </a:ln>
          </p:spPr>
        </p:sp>
        <p:sp>
          <p:nvSpPr>
            <p:cNvPr id="50" name="TextBox 6">
              <a:extLst>
                <a:ext uri="{FF2B5EF4-FFF2-40B4-BE49-F238E27FC236}">
                  <a16:creationId xmlns:a16="http://schemas.microsoft.com/office/drawing/2014/main" id="{C7F2F52A-AAE9-4DEC-85D7-E292079A0791}"/>
                </a:ext>
              </a:extLst>
            </p:cNvPr>
            <p:cNvSpPr txBox="1"/>
            <p:nvPr/>
          </p:nvSpPr>
          <p:spPr>
            <a:xfrm>
              <a:off x="-5972" y="-35007"/>
              <a:ext cx="1424984" cy="258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982"/>
                </a:lnSpc>
                <a:spcBef>
                  <a:spcPct val="0"/>
                </a:spcBef>
              </a:pPr>
              <a:r>
                <a:rPr lang="ru-RU" sz="5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  <a:ea typeface="DM Sans"/>
                  <a:cs typeface="DM Sans"/>
                  <a:sym typeface="DM Sans"/>
                </a:rPr>
                <a:t>ПИРАМИДА ПРОБЛЕМ</a:t>
              </a:r>
              <a:endPara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DM Sans"/>
                <a:cs typeface="DM Sans"/>
                <a:sym typeface="DM Sans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040109" y="204426"/>
            <a:ext cx="12988633" cy="1915377"/>
            <a:chOff x="-5972" y="-35007"/>
            <a:chExt cx="1446038" cy="258491"/>
          </a:xfrm>
        </p:grpSpPr>
        <p:sp>
          <p:nvSpPr>
            <p:cNvPr id="5" name="Freeform 5"/>
            <p:cNvSpPr/>
            <p:nvPr/>
          </p:nvSpPr>
          <p:spPr>
            <a:xfrm>
              <a:off x="15082" y="-18801"/>
              <a:ext cx="1424984" cy="201341"/>
            </a:xfrm>
            <a:custGeom>
              <a:avLst/>
              <a:gdLst/>
              <a:ahLst/>
              <a:cxnLst/>
              <a:rect l="l" t="t" r="r" b="b"/>
              <a:pathLst>
                <a:path w="1424984" h="201341">
                  <a:moveTo>
                    <a:pt x="0" y="0"/>
                  </a:moveTo>
                  <a:lnTo>
                    <a:pt x="1424984" y="0"/>
                  </a:lnTo>
                  <a:lnTo>
                    <a:pt x="1424984" y="201341"/>
                  </a:lnTo>
                  <a:lnTo>
                    <a:pt x="0" y="201341"/>
                  </a:lnTo>
                  <a:close/>
                </a:path>
              </a:pathLst>
            </a:custGeom>
            <a:solidFill>
              <a:srgbClr val="F47C00"/>
            </a:soli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-5972" y="-35007"/>
              <a:ext cx="1424984" cy="258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982"/>
                </a:lnSpc>
                <a:spcBef>
                  <a:spcPct val="0"/>
                </a:spcBef>
              </a:pPr>
              <a:r>
                <a:rPr lang="ru-RU" sz="5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  <a:ea typeface="DM Sans"/>
                  <a:cs typeface="DM Sans"/>
                  <a:sym typeface="DM Sans"/>
                </a:rPr>
                <a:t>КАРТА ЦЕЛЕВОГО СОСТОЯНИЯ ПРОЦЕСА</a:t>
              </a:r>
              <a:endPara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23" name="Freeform 23"/>
          <p:cNvSpPr/>
          <p:nvPr/>
        </p:nvSpPr>
        <p:spPr>
          <a:xfrm>
            <a:off x="16860897" y="8813177"/>
            <a:ext cx="3390610" cy="3390610"/>
          </a:xfrm>
          <a:custGeom>
            <a:avLst/>
            <a:gdLst/>
            <a:ahLst/>
            <a:cxnLst/>
            <a:rect l="l" t="t" r="r" b="b"/>
            <a:pathLst>
              <a:path w="3390610" h="3390610">
                <a:moveTo>
                  <a:pt x="0" y="0"/>
                </a:moveTo>
                <a:lnTo>
                  <a:pt x="3390610" y="0"/>
                </a:lnTo>
                <a:lnTo>
                  <a:pt x="3390610" y="3390610"/>
                </a:lnTo>
                <a:lnTo>
                  <a:pt x="0" y="33906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326169" y="-1206194"/>
            <a:ext cx="1915377" cy="1915377"/>
          </a:xfrm>
          <a:custGeom>
            <a:avLst/>
            <a:gdLst/>
            <a:ahLst/>
            <a:cxnLst/>
            <a:rect l="l" t="t" r="r" b="b"/>
            <a:pathLst>
              <a:path w="1915377" h="1915377">
                <a:moveTo>
                  <a:pt x="0" y="0"/>
                </a:moveTo>
                <a:lnTo>
                  <a:pt x="1915378" y="0"/>
                </a:lnTo>
                <a:lnTo>
                  <a:pt x="1915378" y="1915377"/>
                </a:lnTo>
                <a:lnTo>
                  <a:pt x="0" y="19153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5331006" y="-1695305"/>
            <a:ext cx="3390610" cy="3390610"/>
          </a:xfrm>
          <a:custGeom>
            <a:avLst/>
            <a:gdLst/>
            <a:ahLst/>
            <a:cxnLst/>
            <a:rect l="l" t="t" r="r" b="b"/>
            <a:pathLst>
              <a:path w="3390610" h="3390610">
                <a:moveTo>
                  <a:pt x="0" y="0"/>
                </a:moveTo>
                <a:lnTo>
                  <a:pt x="3390610" y="0"/>
                </a:lnTo>
                <a:lnTo>
                  <a:pt x="3390610" y="3390610"/>
                </a:lnTo>
                <a:lnTo>
                  <a:pt x="0" y="33906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8E9B3EF9-1591-452B-9DDD-71010D9C17E9}"/>
              </a:ext>
            </a:extLst>
          </p:cNvPr>
          <p:cNvCxnSpPr/>
          <p:nvPr/>
        </p:nvCxnSpPr>
        <p:spPr>
          <a:xfrm>
            <a:off x="5118179" y="3672499"/>
            <a:ext cx="9144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F2B80AA-2172-45CF-AC11-1F6CAB820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6053" y="3483034"/>
            <a:ext cx="1158340" cy="48162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3485BDD-DFB2-403B-B745-2B1C6DB29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556" y="5998361"/>
            <a:ext cx="1158340" cy="48162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6ACA756-3B2B-4D75-98B9-BBE404867C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0387" y="8196661"/>
            <a:ext cx="2995851" cy="299585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39F3DC86-2D40-4EF1-9A24-D0D158F9C3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13181" y="7944533"/>
            <a:ext cx="675120" cy="67512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BDD1F9FA-BC29-4AF0-B2F1-4DAA8C27AA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569691">
            <a:off x="312988" y="882225"/>
            <a:ext cx="562211" cy="562211"/>
          </a:xfrm>
          <a:prstGeom prst="rect">
            <a:avLst/>
          </a:prstGeom>
        </p:spPr>
      </p:pic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DAE78CAB-734B-45E6-8192-B9145DB66D3F}"/>
              </a:ext>
            </a:extLst>
          </p:cNvPr>
          <p:cNvGrpSpPr/>
          <p:nvPr/>
        </p:nvGrpSpPr>
        <p:grpSpPr>
          <a:xfrm>
            <a:off x="934369" y="2257855"/>
            <a:ext cx="5000266" cy="1945119"/>
            <a:chOff x="234220" y="4018512"/>
            <a:chExt cx="4957420" cy="1861500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0B2CAE58-F9AD-4410-AE19-15083718B43E}"/>
                </a:ext>
              </a:extLst>
            </p:cNvPr>
            <p:cNvGrpSpPr/>
            <p:nvPr/>
          </p:nvGrpSpPr>
          <p:grpSpPr>
            <a:xfrm>
              <a:off x="234220" y="4841266"/>
              <a:ext cx="4957420" cy="1038746"/>
              <a:chOff x="942661" y="4752550"/>
              <a:chExt cx="4957420" cy="1038746"/>
            </a:xfrm>
          </p:grpSpPr>
          <p:sp>
            <p:nvSpPr>
              <p:cNvPr id="2" name="TextBox 2"/>
              <p:cNvSpPr txBox="1"/>
              <p:nvPr/>
            </p:nvSpPr>
            <p:spPr>
              <a:xfrm>
                <a:off x="2268083" y="4752550"/>
                <a:ext cx="3631998" cy="103874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2668"/>
                  </a:lnSpc>
                  <a:spcBef>
                    <a:spcPct val="0"/>
                  </a:spcBef>
                </a:pPr>
                <a:r>
                  <a:rPr lang="ru-RU" sz="2800" spc="189" dirty="0">
                    <a:solidFill>
                      <a:srgbClr val="11100E"/>
                    </a:solidFill>
                    <a:latin typeface="Bahnschrift" panose="020B0502040204020203" pitchFamily="34" charset="0"/>
                    <a:ea typeface="DM Sans"/>
                    <a:cs typeface="DM Sans"/>
                    <a:sym typeface="DM Sans"/>
                  </a:rPr>
                  <a:t>Поручение о размещение информации</a:t>
                </a:r>
                <a:endParaRPr lang="en-US" sz="2800" spc="189" dirty="0">
                  <a:solidFill>
                    <a:srgbClr val="11100E"/>
                  </a:solidFill>
                  <a:latin typeface="Bahnschrift" panose="020B0502040204020203" pitchFamily="34" charset="0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942661" y="4929119"/>
                <a:ext cx="1219200" cy="82856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109"/>
                  </a:lnSpc>
                  <a:spcBef>
                    <a:spcPct val="0"/>
                  </a:spcBef>
                </a:pPr>
                <a:r>
                  <a:rPr lang="en-US" sz="6600" b="1" spc="-181" dirty="0">
                    <a:solidFill>
                      <a:srgbClr val="F37335"/>
                    </a:solidFill>
                    <a:latin typeface="DM Sans Bold"/>
                    <a:ea typeface="DM Sans Bold"/>
                    <a:cs typeface="DM Sans Bold"/>
                    <a:sym typeface="DM Sans Bold"/>
                  </a:rPr>
                  <a:t>01</a:t>
                </a:r>
                <a:endParaRPr lang="en-US" sz="6000" b="1" spc="-181" dirty="0">
                  <a:solidFill>
                    <a:srgbClr val="F37335"/>
                  </a:solidFill>
                  <a:latin typeface="DM Sans Bold"/>
                  <a:ea typeface="DM Sans Bold"/>
                  <a:cs typeface="DM Sans Bold"/>
                  <a:sym typeface="DM Sans Bold"/>
                </a:endParaRPr>
              </a:p>
            </p:txBody>
          </p:sp>
        </p:grpSp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2B4949A9-D566-45F8-B033-39AAAC193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79423" y="4018512"/>
              <a:ext cx="2514600" cy="651020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6C48FA7F-FF77-4C02-BE1F-A2B14B912F2F}"/>
              </a:ext>
            </a:extLst>
          </p:cNvPr>
          <p:cNvGrpSpPr/>
          <p:nvPr/>
        </p:nvGrpSpPr>
        <p:grpSpPr>
          <a:xfrm>
            <a:off x="6247552" y="2347612"/>
            <a:ext cx="4901343" cy="2476831"/>
            <a:chOff x="6506422" y="4018512"/>
            <a:chExt cx="4901343" cy="2476831"/>
          </a:xfrm>
        </p:grpSpPr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682F69CF-4FE9-4188-8DCD-649A253F3864}"/>
                </a:ext>
              </a:extLst>
            </p:cNvPr>
            <p:cNvGrpSpPr/>
            <p:nvPr/>
          </p:nvGrpSpPr>
          <p:grpSpPr>
            <a:xfrm>
              <a:off x="6506422" y="4764100"/>
              <a:ext cx="4901343" cy="1731243"/>
              <a:chOff x="5920555" y="4750095"/>
              <a:chExt cx="4901343" cy="1731243"/>
            </a:xfrm>
          </p:grpSpPr>
          <p:sp>
            <p:nvSpPr>
              <p:cNvPr id="20" name="TextBox 20"/>
              <p:cNvSpPr txBox="1"/>
              <p:nvPr/>
            </p:nvSpPr>
            <p:spPr>
              <a:xfrm>
                <a:off x="5920555" y="4929119"/>
                <a:ext cx="1313769" cy="82856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109"/>
                  </a:lnSpc>
                  <a:spcBef>
                    <a:spcPct val="0"/>
                  </a:spcBef>
                </a:pPr>
                <a:r>
                  <a:rPr lang="en-US" sz="6600" b="1" spc="-181" dirty="0">
                    <a:solidFill>
                      <a:srgbClr val="F37335"/>
                    </a:solidFill>
                    <a:latin typeface="DM Sans Bold"/>
                    <a:ea typeface="DM Sans Bold"/>
                    <a:cs typeface="DM Sans Bold"/>
                    <a:sym typeface="DM Sans Bold"/>
                  </a:rPr>
                  <a:t>02</a:t>
                </a:r>
                <a:endParaRPr lang="en-US" sz="4427" b="1" spc="-181" dirty="0">
                  <a:solidFill>
                    <a:srgbClr val="F37335"/>
                  </a:solidFill>
                  <a:latin typeface="DM Sans Bold"/>
                  <a:ea typeface="DM Sans Bold"/>
                  <a:cs typeface="DM Sans Bold"/>
                  <a:sym typeface="DM Sans Bold"/>
                </a:endParaRP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7403600" y="4750095"/>
                <a:ext cx="3418298" cy="17312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2668"/>
                  </a:lnSpc>
                  <a:spcBef>
                    <a:spcPct val="0"/>
                  </a:spcBef>
                </a:pPr>
                <a:r>
                  <a:rPr lang="ru-RU" sz="2400" spc="189" dirty="0">
                    <a:solidFill>
                      <a:srgbClr val="11100E"/>
                    </a:solidFill>
                    <a:latin typeface="Bahnschrift" panose="020B0502040204020203" pitchFamily="34" charset="0"/>
                    <a:ea typeface="DM Sans"/>
                    <a:cs typeface="DM Sans"/>
                    <a:sym typeface="DM Sans"/>
                  </a:rPr>
                  <a:t>Сбор информации с разных подразделений по разработанным алгоритмам</a:t>
                </a:r>
                <a:endParaRPr lang="en-US" sz="2400" spc="189" dirty="0">
                  <a:solidFill>
                    <a:srgbClr val="11100E"/>
                  </a:solidFill>
                  <a:latin typeface="Bahnschrift" panose="020B0502040204020203" pitchFamily="34" charset="0"/>
                  <a:ea typeface="DM Sans"/>
                  <a:cs typeface="DM Sans"/>
                  <a:sym typeface="DM Sans"/>
                </a:endParaRPr>
              </a:p>
            </p:txBody>
          </p:sp>
        </p:grp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33539614-6F40-40AE-81A3-56478AFD4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33408" y="4018512"/>
              <a:ext cx="2719052" cy="737680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3E5349AB-1CCE-47D4-B27B-A76E01366430}"/>
              </a:ext>
            </a:extLst>
          </p:cNvPr>
          <p:cNvGrpSpPr/>
          <p:nvPr/>
        </p:nvGrpSpPr>
        <p:grpSpPr>
          <a:xfrm>
            <a:off x="12455812" y="2436153"/>
            <a:ext cx="4591323" cy="1885304"/>
            <a:chOff x="12412334" y="4071070"/>
            <a:chExt cx="4591323" cy="1885304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82109ADA-CA5C-4D8E-A073-88D57B1FA300}"/>
                </a:ext>
              </a:extLst>
            </p:cNvPr>
            <p:cNvGrpSpPr/>
            <p:nvPr/>
          </p:nvGrpSpPr>
          <p:grpSpPr>
            <a:xfrm>
              <a:off x="12412334" y="4917628"/>
              <a:ext cx="4591323" cy="1038746"/>
              <a:chOff x="11745857" y="4912082"/>
              <a:chExt cx="4591323" cy="1038746"/>
            </a:xfrm>
          </p:grpSpPr>
          <p:sp>
            <p:nvSpPr>
              <p:cNvPr id="21" name="TextBox 21"/>
              <p:cNvSpPr txBox="1"/>
              <p:nvPr/>
            </p:nvSpPr>
            <p:spPr>
              <a:xfrm>
                <a:off x="11745857" y="4962736"/>
                <a:ext cx="1423068" cy="82856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109"/>
                  </a:lnSpc>
                  <a:spcBef>
                    <a:spcPct val="0"/>
                  </a:spcBef>
                </a:pPr>
                <a:r>
                  <a:rPr lang="en-US" sz="6600" b="1" spc="-181" dirty="0">
                    <a:solidFill>
                      <a:srgbClr val="F37335"/>
                    </a:solidFill>
                    <a:latin typeface="DM Sans Bold"/>
                    <a:ea typeface="DM Sans Bold"/>
                    <a:cs typeface="DM Sans Bold"/>
                    <a:sym typeface="DM Sans Bold"/>
                  </a:rPr>
                  <a:t>03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13168925" y="4912082"/>
                <a:ext cx="3168255" cy="103874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2668"/>
                  </a:lnSpc>
                  <a:spcBef>
                    <a:spcPct val="0"/>
                  </a:spcBef>
                </a:pPr>
                <a:r>
                  <a:rPr lang="ru-RU" sz="2800" spc="189" dirty="0">
                    <a:solidFill>
                      <a:srgbClr val="11100E"/>
                    </a:solidFill>
                    <a:latin typeface="Bahnschrift" panose="020B0502040204020203" pitchFamily="34" charset="0"/>
                    <a:ea typeface="DM Sans"/>
                    <a:cs typeface="DM Sans"/>
                    <a:sym typeface="DM Sans"/>
                  </a:rPr>
                  <a:t>Анализ и подготовка информации</a:t>
                </a:r>
                <a:endParaRPr lang="en-US" sz="2800" spc="189" dirty="0">
                  <a:solidFill>
                    <a:srgbClr val="11100E"/>
                  </a:solidFill>
                  <a:latin typeface="Bahnschrift" panose="020B0502040204020203" pitchFamily="34" charset="0"/>
                  <a:ea typeface="DM Sans"/>
                  <a:cs typeface="DM Sans"/>
                  <a:sym typeface="DM Sans"/>
                </a:endParaRPr>
              </a:p>
            </p:txBody>
          </p:sp>
        </p:grp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FF5F48FF-7E9C-47BE-AA80-54C89F423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835402" y="4071070"/>
              <a:ext cx="2719052" cy="737680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BC543CBE-EC30-4894-809D-67E4B2F4A44D}"/>
              </a:ext>
            </a:extLst>
          </p:cNvPr>
          <p:cNvGrpSpPr/>
          <p:nvPr/>
        </p:nvGrpSpPr>
        <p:grpSpPr>
          <a:xfrm>
            <a:off x="555993" y="5080388"/>
            <a:ext cx="4661311" cy="1832075"/>
            <a:chOff x="909313" y="6820081"/>
            <a:chExt cx="4661311" cy="1832075"/>
          </a:xfrm>
        </p:grpSpPr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45AF77A4-10A0-4A73-8CF7-0C96B5DE7F44}"/>
                </a:ext>
              </a:extLst>
            </p:cNvPr>
            <p:cNvGrpSpPr/>
            <p:nvPr/>
          </p:nvGrpSpPr>
          <p:grpSpPr>
            <a:xfrm>
              <a:off x="909313" y="7613410"/>
              <a:ext cx="4661311" cy="1038746"/>
              <a:chOff x="4140884" y="7009510"/>
              <a:chExt cx="4661311" cy="1038746"/>
            </a:xfrm>
          </p:grpSpPr>
          <p:sp>
            <p:nvSpPr>
              <p:cNvPr id="22" name="TextBox 22"/>
              <p:cNvSpPr txBox="1"/>
              <p:nvPr/>
            </p:nvSpPr>
            <p:spPr>
              <a:xfrm>
                <a:off x="4140884" y="7095846"/>
                <a:ext cx="1597576" cy="82856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109"/>
                  </a:lnSpc>
                  <a:spcBef>
                    <a:spcPct val="0"/>
                  </a:spcBef>
                </a:pPr>
                <a:r>
                  <a:rPr lang="en-US" sz="6600" b="1" spc="-181" dirty="0">
                    <a:solidFill>
                      <a:srgbClr val="F37335"/>
                    </a:solidFill>
                    <a:latin typeface="DM Sans Bold"/>
                    <a:ea typeface="DM Sans Bold"/>
                    <a:cs typeface="DM Sans Bold"/>
                    <a:sym typeface="DM Sans Bold"/>
                  </a:rPr>
                  <a:t>04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5684692" y="7009510"/>
                <a:ext cx="3117503" cy="103874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2668"/>
                  </a:lnSpc>
                  <a:spcBef>
                    <a:spcPct val="0"/>
                  </a:spcBef>
                </a:pPr>
                <a:r>
                  <a:rPr lang="ru-RU" sz="2800" spc="189" dirty="0">
                    <a:solidFill>
                      <a:srgbClr val="11100E"/>
                    </a:solidFill>
                    <a:latin typeface="Bahnschrift" panose="020B0502040204020203" pitchFamily="34" charset="0"/>
                    <a:ea typeface="DM Sans"/>
                    <a:cs typeface="DM Sans"/>
                    <a:sym typeface="DM Sans"/>
                  </a:rPr>
                  <a:t>Передача информации администрации</a:t>
                </a:r>
                <a:endParaRPr lang="en-US" sz="2800" spc="189" dirty="0">
                  <a:solidFill>
                    <a:srgbClr val="11100E"/>
                  </a:solidFill>
                  <a:latin typeface="Bahnschrift" panose="020B0502040204020203" pitchFamily="34" charset="0"/>
                  <a:ea typeface="DM Sans"/>
                  <a:cs typeface="DM Sans"/>
                  <a:sym typeface="DM Sans"/>
                </a:endParaRPr>
              </a:p>
            </p:txBody>
          </p:sp>
        </p:grpSp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BA79BB4C-82A4-4368-B53B-31F9E9D45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3122" y="6820081"/>
              <a:ext cx="2719052" cy="73768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2EAAF9A-010B-4C4E-B3A6-BCEDBCBDCD96}"/>
              </a:ext>
            </a:extLst>
          </p:cNvPr>
          <p:cNvGrpSpPr/>
          <p:nvPr/>
        </p:nvGrpSpPr>
        <p:grpSpPr>
          <a:xfrm>
            <a:off x="6169702" y="6018476"/>
            <a:ext cx="4276702" cy="2423740"/>
            <a:chOff x="9701284" y="7080053"/>
            <a:chExt cx="4276702" cy="2423740"/>
          </a:xfrm>
        </p:grpSpPr>
        <p:sp>
          <p:nvSpPr>
            <p:cNvPr id="40" name="TextBox 22">
              <a:extLst>
                <a:ext uri="{FF2B5EF4-FFF2-40B4-BE49-F238E27FC236}">
                  <a16:creationId xmlns:a16="http://schemas.microsoft.com/office/drawing/2014/main" id="{3CDCC034-5184-435D-B78C-64A87D82E9BB}"/>
                </a:ext>
              </a:extLst>
            </p:cNvPr>
            <p:cNvSpPr txBox="1"/>
            <p:nvPr/>
          </p:nvSpPr>
          <p:spPr>
            <a:xfrm>
              <a:off x="9701284" y="7086519"/>
              <a:ext cx="1597576" cy="8285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109"/>
                </a:lnSpc>
                <a:spcBef>
                  <a:spcPct val="0"/>
                </a:spcBef>
              </a:pPr>
              <a:r>
                <a:rPr lang="en-US" sz="6600" b="1" spc="-181" dirty="0">
                  <a:solidFill>
                    <a:srgbClr val="F37335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0</a:t>
              </a:r>
              <a:r>
                <a:rPr lang="ru-RU" sz="6600" b="1" spc="-181" dirty="0">
                  <a:solidFill>
                    <a:srgbClr val="F37335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5</a:t>
              </a:r>
              <a:endParaRPr lang="en-US" sz="6600" b="1" spc="-181" dirty="0">
                <a:solidFill>
                  <a:srgbClr val="F37335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</p:txBody>
        </p:sp>
        <p:sp>
          <p:nvSpPr>
            <p:cNvPr id="41" name="TextBox 28">
              <a:extLst>
                <a:ext uri="{FF2B5EF4-FFF2-40B4-BE49-F238E27FC236}">
                  <a16:creationId xmlns:a16="http://schemas.microsoft.com/office/drawing/2014/main" id="{134493DD-59D6-46B8-A826-5F3E3A3AF608}"/>
                </a:ext>
              </a:extLst>
            </p:cNvPr>
            <p:cNvSpPr txBox="1"/>
            <p:nvPr/>
          </p:nvSpPr>
          <p:spPr>
            <a:xfrm>
              <a:off x="11182811" y="7080053"/>
              <a:ext cx="2795175" cy="24237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2668"/>
                </a:lnSpc>
                <a:spcBef>
                  <a:spcPct val="0"/>
                </a:spcBef>
              </a:pPr>
              <a:r>
                <a:rPr lang="ru-RU" sz="2800" spc="189" dirty="0">
                  <a:solidFill>
                    <a:srgbClr val="11100E"/>
                  </a:solidFill>
                  <a:latin typeface="Bahnschrift" panose="020B0502040204020203" pitchFamily="34" charset="0"/>
                  <a:ea typeface="DM Sans"/>
                  <a:cs typeface="DM Sans"/>
                  <a:sym typeface="DM Sans"/>
                </a:rPr>
                <a:t>Проверка информации, отправка специалисту с указанием необходимых корректировок</a:t>
              </a:r>
              <a:endParaRPr lang="en-US" sz="2800" spc="189" dirty="0">
                <a:solidFill>
                  <a:srgbClr val="11100E"/>
                </a:solidFill>
                <a:latin typeface="Bahnschrift" panose="020B0502040204020203" pitchFamily="34" charset="0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BFED27DA-240D-41B8-9B86-ADE4DE60C132}"/>
              </a:ext>
            </a:extLst>
          </p:cNvPr>
          <p:cNvGrpSpPr/>
          <p:nvPr/>
        </p:nvGrpSpPr>
        <p:grpSpPr>
          <a:xfrm>
            <a:off x="11440211" y="4956737"/>
            <a:ext cx="4588122" cy="2534210"/>
            <a:chOff x="11267305" y="6771601"/>
            <a:chExt cx="4588122" cy="2534210"/>
          </a:xfrm>
        </p:grpSpPr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EDDE0394-8690-48AA-A998-4EC615AE3EB1}"/>
                </a:ext>
              </a:extLst>
            </p:cNvPr>
            <p:cNvGrpSpPr/>
            <p:nvPr/>
          </p:nvGrpSpPr>
          <p:grpSpPr>
            <a:xfrm>
              <a:off x="11267305" y="7574568"/>
              <a:ext cx="4588122" cy="1731243"/>
              <a:chOff x="9779134" y="7023367"/>
              <a:chExt cx="4588122" cy="1731243"/>
            </a:xfrm>
          </p:grpSpPr>
          <p:sp>
            <p:nvSpPr>
              <p:cNvPr id="57" name="TextBox 22">
                <a:extLst>
                  <a:ext uri="{FF2B5EF4-FFF2-40B4-BE49-F238E27FC236}">
                    <a16:creationId xmlns:a16="http://schemas.microsoft.com/office/drawing/2014/main" id="{F29E9133-6706-4632-BCEE-EE82799AB20A}"/>
                  </a:ext>
                </a:extLst>
              </p:cNvPr>
              <p:cNvSpPr txBox="1"/>
              <p:nvPr/>
            </p:nvSpPr>
            <p:spPr>
              <a:xfrm>
                <a:off x="9779134" y="7094737"/>
                <a:ext cx="1597576" cy="82856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109"/>
                  </a:lnSpc>
                  <a:spcBef>
                    <a:spcPct val="0"/>
                  </a:spcBef>
                </a:pPr>
                <a:r>
                  <a:rPr lang="en-US" sz="6600" b="1" spc="-181" dirty="0">
                    <a:solidFill>
                      <a:srgbClr val="F37335"/>
                    </a:solidFill>
                    <a:latin typeface="DM Sans Bold"/>
                    <a:ea typeface="DM Sans Bold"/>
                    <a:cs typeface="DM Sans Bold"/>
                    <a:sym typeface="DM Sans Bold"/>
                  </a:rPr>
                  <a:t>0</a:t>
                </a:r>
                <a:r>
                  <a:rPr lang="ru-RU" sz="6600" b="1" spc="-181" dirty="0">
                    <a:solidFill>
                      <a:srgbClr val="F37335"/>
                    </a:solidFill>
                    <a:latin typeface="DM Sans Bold"/>
                    <a:ea typeface="DM Sans Bold"/>
                    <a:cs typeface="DM Sans Bold"/>
                    <a:sym typeface="DM Sans Bold"/>
                  </a:rPr>
                  <a:t>6</a:t>
                </a:r>
                <a:endParaRPr lang="en-US" sz="6600" b="1" spc="-181" dirty="0">
                  <a:solidFill>
                    <a:srgbClr val="F37335"/>
                  </a:solidFill>
                  <a:latin typeface="DM Sans Bold"/>
                  <a:ea typeface="DM Sans Bold"/>
                  <a:cs typeface="DM Sans Bold"/>
                  <a:sym typeface="DM Sans Bold"/>
                </a:endParaRPr>
              </a:p>
            </p:txBody>
          </p:sp>
          <p:sp>
            <p:nvSpPr>
              <p:cNvPr id="58" name="TextBox 28">
                <a:extLst>
                  <a:ext uri="{FF2B5EF4-FFF2-40B4-BE49-F238E27FC236}">
                    <a16:creationId xmlns:a16="http://schemas.microsoft.com/office/drawing/2014/main" id="{7F5D07E6-684F-40E0-81B5-F0ECD945D564}"/>
                  </a:ext>
                </a:extLst>
              </p:cNvPr>
              <p:cNvSpPr txBox="1"/>
              <p:nvPr/>
            </p:nvSpPr>
            <p:spPr>
              <a:xfrm>
                <a:off x="11399890" y="7023367"/>
                <a:ext cx="2967366" cy="17312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2668"/>
                  </a:lnSpc>
                  <a:spcBef>
                    <a:spcPct val="0"/>
                  </a:spcBef>
                </a:pPr>
                <a:r>
                  <a:rPr lang="ru-RU" sz="2800" spc="189" dirty="0">
                    <a:solidFill>
                      <a:srgbClr val="11100E"/>
                    </a:solidFill>
                    <a:latin typeface="Bahnschrift" panose="020B0502040204020203" pitchFamily="34" charset="0"/>
                    <a:ea typeface="DM Sans"/>
                    <a:cs typeface="DM Sans"/>
                    <a:sym typeface="DM Sans"/>
                  </a:rPr>
                  <a:t>Корректировка информации и размещение на официальных страницах</a:t>
                </a:r>
                <a:endParaRPr lang="en-US" sz="2800" spc="189" dirty="0">
                  <a:solidFill>
                    <a:srgbClr val="11100E"/>
                  </a:solidFill>
                  <a:latin typeface="Bahnschrift" panose="020B0502040204020203" pitchFamily="34" charset="0"/>
                  <a:ea typeface="DM Sans"/>
                  <a:cs typeface="DM Sans"/>
                  <a:sym typeface="DM Sans"/>
                </a:endParaRPr>
              </a:p>
            </p:txBody>
          </p:sp>
        </p:grp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E8DF3DD6-026F-4AE7-8518-2AAB95A7F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864881" y="6771601"/>
              <a:ext cx="2719052" cy="737680"/>
            </a:xfrm>
            <a:prstGeom prst="rect">
              <a:avLst/>
            </a:prstGeom>
          </p:spPr>
        </p:pic>
      </p:grp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AD8E3DC0-2A91-4D6C-9591-891643088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404" y="5977158"/>
            <a:ext cx="1158340" cy="481626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5DD8A9A9-A96E-4B26-A304-1A1EEBE72D2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67278" y="5216709"/>
            <a:ext cx="2514600" cy="651020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77C59DDE-248A-4D17-982B-A1B322359589}"/>
              </a:ext>
            </a:extLst>
          </p:cNvPr>
          <p:cNvSpPr txBox="1"/>
          <p:nvPr/>
        </p:nvSpPr>
        <p:spPr>
          <a:xfrm>
            <a:off x="2835464" y="4112801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" panose="020B0502040204020203" pitchFamily="34" charset="0"/>
              </a:rPr>
              <a:t>(5-10 мин)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A551696-D7DF-47A3-992E-99BA9C0D28D3}"/>
              </a:ext>
            </a:extLst>
          </p:cNvPr>
          <p:cNvSpPr txBox="1"/>
          <p:nvPr/>
        </p:nvSpPr>
        <p:spPr>
          <a:xfrm>
            <a:off x="9630654" y="4442771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" panose="020B0502040204020203" pitchFamily="34" charset="0"/>
              </a:rPr>
              <a:t>(10-15 мин)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2140B47-B8C0-4A4C-A136-95AF2ECCF027}"/>
              </a:ext>
            </a:extLst>
          </p:cNvPr>
          <p:cNvSpPr txBox="1"/>
          <p:nvPr/>
        </p:nvSpPr>
        <p:spPr>
          <a:xfrm>
            <a:off x="14115730" y="429920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" panose="020B0502040204020203" pitchFamily="34" charset="0"/>
              </a:rPr>
              <a:t>(10-15 мин)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CDA1076-E4B2-4738-B0BE-D18516103086}"/>
              </a:ext>
            </a:extLst>
          </p:cNvPr>
          <p:cNvSpPr txBox="1"/>
          <p:nvPr/>
        </p:nvSpPr>
        <p:spPr>
          <a:xfrm>
            <a:off x="2626107" y="680599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" panose="020B0502040204020203" pitchFamily="34" charset="0"/>
              </a:rPr>
              <a:t>(5-10 мин)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520F9FE-D54C-4745-ACB7-C25FB0291222}"/>
              </a:ext>
            </a:extLst>
          </p:cNvPr>
          <p:cNvSpPr txBox="1"/>
          <p:nvPr/>
        </p:nvSpPr>
        <p:spPr>
          <a:xfrm>
            <a:off x="8221392" y="8383451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" panose="020B0502040204020203" pitchFamily="34" charset="0"/>
              </a:rPr>
              <a:t>(10-15 мин)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CB55253-F16C-4CB9-8061-40E0224138D0}"/>
              </a:ext>
            </a:extLst>
          </p:cNvPr>
          <p:cNvSpPr txBox="1"/>
          <p:nvPr/>
        </p:nvSpPr>
        <p:spPr>
          <a:xfrm>
            <a:off x="13790606" y="748151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" panose="020B0502040204020203" pitchFamily="34" charset="0"/>
              </a:rPr>
              <a:t>(5-10 мин)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A90FFB9-842D-4E28-B28A-897B4728227F}"/>
              </a:ext>
            </a:extLst>
          </p:cNvPr>
          <p:cNvSpPr txBox="1"/>
          <p:nvPr/>
        </p:nvSpPr>
        <p:spPr>
          <a:xfrm>
            <a:off x="326169" y="8911432"/>
            <a:ext cx="3154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MAX</a:t>
            </a: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: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75 мин.</a:t>
            </a:r>
          </a:p>
          <a:p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MIN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: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45 мин.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D8612CD-8019-4A53-9C39-CA3C911E8DA2}"/>
              </a:ext>
            </a:extLst>
          </p:cNvPr>
          <p:cNvSpPr txBox="1"/>
          <p:nvPr/>
        </p:nvSpPr>
        <p:spPr>
          <a:xfrm>
            <a:off x="2203821" y="2323408"/>
            <a:ext cx="2719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АДМИНИСТРАЦИЯ «МАУ ФОРЦ»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4F87D81-8E2E-4D01-AD8F-999001283886}"/>
              </a:ext>
            </a:extLst>
          </p:cNvPr>
          <p:cNvSpPr txBox="1"/>
          <p:nvPr/>
        </p:nvSpPr>
        <p:spPr>
          <a:xfrm>
            <a:off x="7651229" y="5240942"/>
            <a:ext cx="2719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АДМИНИСТРАЦИЯ «МАУ ФОРЦ»</a:t>
            </a:r>
          </a:p>
        </p:txBody>
      </p:sp>
    </p:spTree>
    <p:extLst>
      <p:ext uri="{BB962C8B-B14F-4D97-AF65-F5344CB8AC3E}">
        <p14:creationId xmlns:p14="http://schemas.microsoft.com/office/powerpoint/2010/main" val="1456400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057400" y="50976"/>
            <a:ext cx="13196395" cy="1940071"/>
            <a:chOff x="0" y="-49136"/>
            <a:chExt cx="1437033" cy="258491"/>
          </a:xfrm>
        </p:grpSpPr>
        <p:sp>
          <p:nvSpPr>
            <p:cNvPr id="5" name="Freeform 5"/>
            <p:cNvSpPr/>
            <p:nvPr/>
          </p:nvSpPr>
          <p:spPr>
            <a:xfrm>
              <a:off x="0" y="-18165"/>
              <a:ext cx="1424984" cy="201341"/>
            </a:xfrm>
            <a:custGeom>
              <a:avLst/>
              <a:gdLst/>
              <a:ahLst/>
              <a:cxnLst/>
              <a:rect l="l" t="t" r="r" b="b"/>
              <a:pathLst>
                <a:path w="1424984" h="201341">
                  <a:moveTo>
                    <a:pt x="0" y="0"/>
                  </a:moveTo>
                  <a:lnTo>
                    <a:pt x="1424984" y="0"/>
                  </a:lnTo>
                  <a:lnTo>
                    <a:pt x="1424984" y="201341"/>
                  </a:lnTo>
                  <a:lnTo>
                    <a:pt x="0" y="201341"/>
                  </a:lnTo>
                  <a:close/>
                </a:path>
              </a:pathLst>
            </a:custGeom>
            <a:solidFill>
              <a:srgbClr val="F47C00"/>
            </a:soli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12049" y="-49136"/>
              <a:ext cx="1424984" cy="258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lvl="0" algn="ctr">
                <a:lnSpc>
                  <a:spcPts val="4982"/>
                </a:lnSpc>
                <a:spcBef>
                  <a:spcPct val="0"/>
                </a:spcBef>
              </a:pPr>
              <a:r>
                <a:rPr lang="ru-RU" sz="4800" b="1" spc="364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  <a:ea typeface="DM Sans"/>
                  <a:cs typeface="DM Sans"/>
                  <a:sym typeface="DM Sans"/>
                </a:rPr>
                <a:t>ПЛАН МЕРОПРИЯТИЙ ПО УСТРАНЕНИЮ ПРОБЛЕМ </a:t>
              </a:r>
              <a:endParaRPr lang="en-US" sz="4800" b="1" spc="364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24" name="Freeform 24"/>
          <p:cNvSpPr/>
          <p:nvPr/>
        </p:nvSpPr>
        <p:spPr>
          <a:xfrm>
            <a:off x="-228600" y="-792027"/>
            <a:ext cx="1915377" cy="1915377"/>
          </a:xfrm>
          <a:custGeom>
            <a:avLst/>
            <a:gdLst/>
            <a:ahLst/>
            <a:cxnLst/>
            <a:rect l="l" t="t" r="r" b="b"/>
            <a:pathLst>
              <a:path w="1915377" h="1915377">
                <a:moveTo>
                  <a:pt x="0" y="0"/>
                </a:moveTo>
                <a:lnTo>
                  <a:pt x="1915378" y="0"/>
                </a:lnTo>
                <a:lnTo>
                  <a:pt x="1915378" y="1915377"/>
                </a:lnTo>
                <a:lnTo>
                  <a:pt x="0" y="19153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6306800" y="-1441478"/>
            <a:ext cx="3390610" cy="3390610"/>
          </a:xfrm>
          <a:custGeom>
            <a:avLst/>
            <a:gdLst/>
            <a:ahLst/>
            <a:cxnLst/>
            <a:rect l="l" t="t" r="r" b="b"/>
            <a:pathLst>
              <a:path w="3390610" h="3390610">
                <a:moveTo>
                  <a:pt x="0" y="0"/>
                </a:moveTo>
                <a:lnTo>
                  <a:pt x="3390610" y="0"/>
                </a:lnTo>
                <a:lnTo>
                  <a:pt x="3390610" y="3390610"/>
                </a:lnTo>
                <a:lnTo>
                  <a:pt x="0" y="33906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29" name="Таблица 29">
            <a:extLst>
              <a:ext uri="{FF2B5EF4-FFF2-40B4-BE49-F238E27FC236}">
                <a16:creationId xmlns:a16="http://schemas.microsoft.com/office/drawing/2014/main" id="{E16AD115-FFDD-4E7E-96B5-BE8694E1E3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951827"/>
              </p:ext>
            </p:extLst>
          </p:nvPr>
        </p:nvGraphicFramePr>
        <p:xfrm>
          <a:off x="700059" y="2223496"/>
          <a:ext cx="16699275" cy="762995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921042">
                  <a:extLst>
                    <a:ext uri="{9D8B030D-6E8A-4147-A177-3AD203B41FA5}">
                      <a16:colId xmlns:a16="http://schemas.microsoft.com/office/drawing/2014/main" val="2513041777"/>
                    </a:ext>
                  </a:extLst>
                </a:gridCol>
                <a:gridCol w="6021109">
                  <a:extLst>
                    <a:ext uri="{9D8B030D-6E8A-4147-A177-3AD203B41FA5}">
                      <a16:colId xmlns:a16="http://schemas.microsoft.com/office/drawing/2014/main" val="787081753"/>
                    </a:ext>
                  </a:extLst>
                </a:gridCol>
                <a:gridCol w="5757124">
                  <a:extLst>
                    <a:ext uri="{9D8B030D-6E8A-4147-A177-3AD203B41FA5}">
                      <a16:colId xmlns:a16="http://schemas.microsoft.com/office/drawing/2014/main" val="989148872"/>
                    </a:ext>
                  </a:extLst>
                </a:gridCol>
              </a:tblGrid>
              <a:tr h="124983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ПРОБЛЕМА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РЕШЕНИЯ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ВКЛАД В ДОСТИЖЕНИЕ ЦЕЛИ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707655"/>
                  </a:ext>
                </a:extLst>
              </a:tr>
              <a:tr h="186534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2"/>
                          </a:solidFill>
                          <a:effectLst/>
                          <a:latin typeface="Bahnschrift" panose="020B0502040204020203" pitchFamily="34" charset="0"/>
                        </a:rPr>
                        <a:t>Разный стиль оформления информации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Разработка единого шаблона для оформления текста информации.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Использование работниками единого шаблона, благодаря которому происходит экономия времени процесса подготовки и размещения информации.</a:t>
                      </a:r>
                      <a:endParaRPr lang="ru-RU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768835"/>
                  </a:ext>
                </a:extLst>
              </a:tr>
              <a:tr h="2234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u="none" dirty="0">
                          <a:solidFill>
                            <a:schemeClr val="accent2"/>
                          </a:solidFill>
                          <a:effectLst/>
                          <a:latin typeface="Bahnschrift" panose="020B0502040204020203" pitchFamily="34" charset="0"/>
                        </a:rPr>
                        <a:t>Длительный процесс подготовки информации (избыточность информации)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anose="020B0502040204020203" pitchFamily="34" charset="0"/>
                        </a:rPr>
                        <a:t>Сортировка новостной информации по принципу похожих или одинаковых характеристик (видеофайлы в один альбом – фотографии в другой; видеофайлы или фотографии с разных видов спорта в два разных альбома).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anose="020B0502040204020203" pitchFamily="34" charset="0"/>
                        </a:rPr>
                        <a:t>Постоянное использование данного алгоритма позволит облегчить и ускорить поиск информации.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132939"/>
                  </a:ext>
                </a:extLst>
              </a:tr>
              <a:tr h="216142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2"/>
                          </a:solidFill>
                          <a:latin typeface="Bahnschrift" panose="020B0502040204020203" pitchFamily="34" charset="0"/>
                        </a:rPr>
                        <a:t>Повторное отправление информации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anose="020B0502040204020203" pitchFamily="34" charset="0"/>
                        </a:rPr>
                        <a:t>Исключить данный этап в процессе, так как уходит много лишнего времени – ответ может поступить не сразу из-за занятости другими рабочими делами. Проводить проверку и указывать все корректировки на первоначальном этапе, без повторного просмотра</a:t>
                      </a:r>
                      <a:r>
                        <a:rPr lang="ru-RU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anose="020B0502040204020203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anose="020B0502040204020203" pitchFamily="34" charset="0"/>
                        </a:rPr>
                        <a:t>Процесс размещения информации станет быстрее и эффективнее.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347324"/>
                  </a:ext>
                </a:extLst>
              </a:tr>
            </a:tbl>
          </a:graphicData>
        </a:graphic>
      </p:graphicFrame>
      <p:sp>
        <p:nvSpPr>
          <p:cNvPr id="23" name="Freeform 23"/>
          <p:cNvSpPr/>
          <p:nvPr/>
        </p:nvSpPr>
        <p:spPr>
          <a:xfrm>
            <a:off x="16592695" y="8529285"/>
            <a:ext cx="3390610" cy="3390610"/>
          </a:xfrm>
          <a:custGeom>
            <a:avLst/>
            <a:gdLst/>
            <a:ahLst/>
            <a:cxnLst/>
            <a:rect l="l" t="t" r="r" b="b"/>
            <a:pathLst>
              <a:path w="3390610" h="3390610">
                <a:moveTo>
                  <a:pt x="0" y="0"/>
                </a:moveTo>
                <a:lnTo>
                  <a:pt x="3390610" y="0"/>
                </a:lnTo>
                <a:lnTo>
                  <a:pt x="3390610" y="3390610"/>
                </a:lnTo>
                <a:lnTo>
                  <a:pt x="0" y="33906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753824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4762275">
            <a:off x="8323304" y="-6532932"/>
            <a:ext cx="15074792" cy="10168633"/>
          </a:xfrm>
          <a:custGeom>
            <a:avLst/>
            <a:gdLst/>
            <a:ahLst/>
            <a:cxnLst/>
            <a:rect l="l" t="t" r="r" b="b"/>
            <a:pathLst>
              <a:path w="15074792" h="10168633">
                <a:moveTo>
                  <a:pt x="0" y="0"/>
                </a:moveTo>
                <a:lnTo>
                  <a:pt x="15074792" y="0"/>
                </a:lnTo>
                <a:lnTo>
                  <a:pt x="15074792" y="10168632"/>
                </a:lnTo>
                <a:lnTo>
                  <a:pt x="0" y="10168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8008202">
            <a:off x="-3029202" y="6519639"/>
            <a:ext cx="6820406" cy="4600674"/>
          </a:xfrm>
          <a:custGeom>
            <a:avLst/>
            <a:gdLst/>
            <a:ahLst/>
            <a:cxnLst/>
            <a:rect l="l" t="t" r="r" b="b"/>
            <a:pathLst>
              <a:path w="6820406" h="4600674">
                <a:moveTo>
                  <a:pt x="0" y="0"/>
                </a:moveTo>
                <a:lnTo>
                  <a:pt x="6820406" y="0"/>
                </a:lnTo>
                <a:lnTo>
                  <a:pt x="6820406" y="4600674"/>
                </a:lnTo>
                <a:lnTo>
                  <a:pt x="0" y="4600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3DEC8D7E-D486-409E-BF2F-C50BE48F5E43}"/>
              </a:ext>
            </a:extLst>
          </p:cNvPr>
          <p:cNvGrpSpPr/>
          <p:nvPr/>
        </p:nvGrpSpPr>
        <p:grpSpPr>
          <a:xfrm>
            <a:off x="381000" y="148850"/>
            <a:ext cx="7162800" cy="1368382"/>
            <a:chOff x="15082" y="-35007"/>
            <a:chExt cx="1424984" cy="244928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10A4DDED-7428-4175-A270-75ABCE2540F6}"/>
                </a:ext>
              </a:extLst>
            </p:cNvPr>
            <p:cNvSpPr/>
            <p:nvPr/>
          </p:nvSpPr>
          <p:spPr>
            <a:xfrm>
              <a:off x="15082" y="-18801"/>
              <a:ext cx="1424984" cy="201341"/>
            </a:xfrm>
            <a:custGeom>
              <a:avLst/>
              <a:gdLst/>
              <a:ahLst/>
              <a:cxnLst/>
              <a:rect l="l" t="t" r="r" b="b"/>
              <a:pathLst>
                <a:path w="1424984" h="201341">
                  <a:moveTo>
                    <a:pt x="0" y="0"/>
                  </a:moveTo>
                  <a:lnTo>
                    <a:pt x="1424984" y="0"/>
                  </a:lnTo>
                  <a:lnTo>
                    <a:pt x="1424984" y="201341"/>
                  </a:lnTo>
                  <a:lnTo>
                    <a:pt x="0" y="201341"/>
                  </a:lnTo>
                  <a:close/>
                </a:path>
              </a:pathLst>
            </a:custGeom>
            <a:solidFill>
              <a:srgbClr val="F47C00"/>
            </a:solidFill>
            <a:ln cap="sq">
              <a:noFill/>
              <a:prstDash val="solid"/>
              <a:miter/>
            </a:ln>
          </p:spPr>
        </p:sp>
        <p:sp>
          <p:nvSpPr>
            <p:cNvPr id="19" name="TextBox 6">
              <a:extLst>
                <a:ext uri="{FF2B5EF4-FFF2-40B4-BE49-F238E27FC236}">
                  <a16:creationId xmlns:a16="http://schemas.microsoft.com/office/drawing/2014/main" id="{832113B1-3D47-4738-9EA9-D0ACCCF25B6D}"/>
                </a:ext>
              </a:extLst>
            </p:cNvPr>
            <p:cNvSpPr txBox="1"/>
            <p:nvPr/>
          </p:nvSpPr>
          <p:spPr>
            <a:xfrm>
              <a:off x="55337" y="-35007"/>
              <a:ext cx="1363675" cy="2449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982"/>
                </a:lnSpc>
                <a:spcBef>
                  <a:spcPct val="0"/>
                </a:spcBef>
              </a:pPr>
              <a:r>
                <a:rPr lang="ru-RU" sz="5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  <a:ea typeface="DM Sans"/>
                  <a:cs typeface="DM Sans"/>
                  <a:sym typeface="DM Sans"/>
                </a:rPr>
                <a:t>ВИЗУАЛИЗАЦИЯ</a:t>
              </a:r>
              <a:endPara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DM Sans"/>
                <a:cs typeface="DM Sans"/>
                <a:sym typeface="DM Sans"/>
              </a:endParaRPr>
            </a:p>
          </p:txBody>
        </p:sp>
      </p:grpSp>
      <p:graphicFrame>
        <p:nvGraphicFramePr>
          <p:cNvPr id="20" name="Схема 19">
            <a:extLst>
              <a:ext uri="{FF2B5EF4-FFF2-40B4-BE49-F238E27FC236}">
                <a16:creationId xmlns:a16="http://schemas.microsoft.com/office/drawing/2014/main" id="{84C15C9D-1C47-49DB-91A5-BE435EF22C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0432509"/>
              </p:ext>
            </p:extLst>
          </p:nvPr>
        </p:nvGraphicFramePr>
        <p:xfrm>
          <a:off x="2819400" y="348154"/>
          <a:ext cx="13356771" cy="9311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EA96CAD-7D94-477F-996B-B9F1ADA2CE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60399" y="3724405"/>
            <a:ext cx="2082799" cy="207619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CD495C9-23FD-4951-9CA9-D98A689D31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1829" y="6743700"/>
            <a:ext cx="990600" cy="9874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8000" y="495300"/>
            <a:ext cx="10896600" cy="1100169"/>
            <a:chOff x="0" y="0"/>
            <a:chExt cx="1328592" cy="3659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8592" cy="365943"/>
            </a:xfrm>
            <a:custGeom>
              <a:avLst/>
              <a:gdLst/>
              <a:ahLst/>
              <a:cxnLst/>
              <a:rect l="l" t="t" r="r" b="b"/>
              <a:pathLst>
                <a:path w="1328592" h="365943">
                  <a:moveTo>
                    <a:pt x="0" y="0"/>
                  </a:moveTo>
                  <a:lnTo>
                    <a:pt x="1328592" y="0"/>
                  </a:lnTo>
                  <a:lnTo>
                    <a:pt x="1328592" y="365943"/>
                  </a:lnTo>
                  <a:lnTo>
                    <a:pt x="0" y="365943"/>
                  </a:lnTo>
                  <a:close/>
                </a:path>
              </a:pathLst>
            </a:custGeom>
            <a:solidFill>
              <a:srgbClr val="F47C00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328592" cy="4230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982"/>
                </a:lnSpc>
                <a:spcBef>
                  <a:spcPct val="0"/>
                </a:spcBef>
              </a:pPr>
              <a:r>
                <a:rPr lang="ru-RU" sz="3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  <a:ea typeface="DM Sans"/>
                  <a:cs typeface="DM Sans"/>
                  <a:sym typeface="DM Sans"/>
                </a:rPr>
                <a:t>ШАБЛОН ДЛЯ ОФОРМЛЕНИЯ ИНФОМАЦИИ</a:t>
              </a:r>
              <a:endPara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24" name="Freeform 24"/>
          <p:cNvSpPr/>
          <p:nvPr/>
        </p:nvSpPr>
        <p:spPr>
          <a:xfrm rot="2076909">
            <a:off x="14394674" y="-3536704"/>
            <a:ext cx="9540441" cy="6435461"/>
          </a:xfrm>
          <a:custGeom>
            <a:avLst/>
            <a:gdLst/>
            <a:ahLst/>
            <a:cxnLst/>
            <a:rect l="l" t="t" r="r" b="b"/>
            <a:pathLst>
              <a:path w="9540441" h="6435461">
                <a:moveTo>
                  <a:pt x="0" y="0"/>
                </a:moveTo>
                <a:lnTo>
                  <a:pt x="9540441" y="0"/>
                </a:lnTo>
                <a:lnTo>
                  <a:pt x="9540441" y="6435460"/>
                </a:lnTo>
                <a:lnTo>
                  <a:pt x="0" y="64354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0" name="Таблица 30">
            <a:extLst>
              <a:ext uri="{FF2B5EF4-FFF2-40B4-BE49-F238E27FC236}">
                <a16:creationId xmlns:a16="http://schemas.microsoft.com/office/drawing/2014/main" id="{B9BB815C-B34D-4466-AA62-62B175BCF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256098"/>
              </p:ext>
            </p:extLst>
          </p:nvPr>
        </p:nvGraphicFramePr>
        <p:xfrm>
          <a:off x="838200" y="2057400"/>
          <a:ext cx="16383000" cy="67437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91500">
                  <a:extLst>
                    <a:ext uri="{9D8B030D-6E8A-4147-A177-3AD203B41FA5}">
                      <a16:colId xmlns:a16="http://schemas.microsoft.com/office/drawing/2014/main" val="2703023720"/>
                    </a:ext>
                  </a:extLst>
                </a:gridCol>
                <a:gridCol w="8191500">
                  <a:extLst>
                    <a:ext uri="{9D8B030D-6E8A-4147-A177-3AD203B41FA5}">
                      <a16:colId xmlns:a16="http://schemas.microsoft.com/office/drawing/2014/main" val="3925085776"/>
                    </a:ext>
                  </a:extLst>
                </a:gridCol>
              </a:tblGrid>
              <a:tr h="3870722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/>
                      <a:endParaRPr lang="ru-RU" sz="3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3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anose="020B0502040204020203" pitchFamily="34" charset="0"/>
                        </a:rPr>
                        <a:t>Оформление основного текста</a:t>
                      </a:r>
                    </a:p>
                  </a:txBody>
                  <a:tcP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anose="020B0502040204020203" pitchFamily="34" charset="0"/>
                        </a:rPr>
                        <a:t>Текст разбит на абзацы, в каждом абзаце по 3-6 строчек.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anose="020B0502040204020203" pitchFamily="34" charset="0"/>
                        </a:rPr>
                        <a:t>Списки должны быть пронумерованы или промаркированы.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anose="020B0502040204020203" pitchFamily="34" charset="0"/>
                        </a:rPr>
                        <a:t>Для удобного чтения цитаты должны быть выделены.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anose="020B0502040204020203" pitchFamily="34" charset="0"/>
                        </a:rPr>
                        <a:t>Если текст сложный и большой можно использовать подзаголовки.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anose="020B0502040204020203" pitchFamily="34" charset="0"/>
                        </a:rPr>
                        <a:t>Эмодзи (если они есть) должны соответствовать контексту предложений и их количество не должно быть больше 3-5.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anose="020B0502040204020203" pitchFamily="34" charset="0"/>
                        </a:rPr>
                        <a:t>У текста должен быть один шрифт, размер и междустрочный интервал. Обычно это: </a:t>
                      </a: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anose="020B0502040204020203" pitchFamily="34" charset="0"/>
                        </a:rPr>
                        <a:t>Times New Roman</a:t>
                      </a:r>
                      <a:r>
                        <a:rPr lang="ru-RU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anose="020B0502040204020203" pitchFamily="34" charset="0"/>
                        </a:rPr>
                        <a:t>, 14 размер, междустрочный интервал 1. Если оформлению нужно в другом виде, то сделать по запросу</a:t>
                      </a:r>
                    </a:p>
                  </a:txBody>
                  <a:tcP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782143"/>
                  </a:ext>
                </a:extLst>
              </a:tr>
              <a:tr h="2872978"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Фотоизображение</a:t>
                      </a:r>
                      <a:r>
                        <a:rPr lang="en-US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/</a:t>
                      </a:r>
                      <a:r>
                        <a:rPr lang="ru-RU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Видеофайл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anose="020B0502040204020203" pitchFamily="34" charset="0"/>
                        </a:rPr>
                        <a:t>Фотоизображения и видеофайлы прикрепляются по теме поста</a:t>
                      </a:r>
                      <a:endParaRPr lang="ru-RU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186647"/>
                  </a:ext>
                </a:extLst>
              </a:tr>
            </a:tbl>
          </a:graphicData>
        </a:graphic>
      </p:graphicFrame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03C4CBE-04D5-41FA-8E37-284A0D165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66502">
            <a:off x="-6519091" y="4648200"/>
            <a:ext cx="11041420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  <wetp:taskpane dockstate="right" visibility="0" width="350" row="3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288D64DB-F78C-4A27-8093-A32606C75A42}">
  <we:reference id="wa200000729" version="4.6.79.0" store="ru-RU" storeType="OMEX"/>
  <we:alternateReferences>
    <we:reference id="wa200000729" version="4.6.79.0" store="WA200000729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66550A5D-F887-49AE-8F15-3F38EDABDE96}">
  <we:reference id="wa104380050" version="3.8.0.0" store="ru-RU" storeType="OMEX"/>
  <we:alternateReferences>
    <we:reference id="wa104380050" version="3.8.0.0" store="WA10438005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665</Words>
  <Application>Microsoft Office PowerPoint</Application>
  <PresentationFormat>Произвольный</PresentationFormat>
  <Paragraphs>119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DM Sans</vt:lpstr>
      <vt:lpstr>DM Sans Bold</vt:lpstr>
      <vt:lpstr>Wingdings</vt:lpstr>
      <vt:lpstr>Arial Rounded MT Bold</vt:lpstr>
      <vt:lpstr>Arial</vt:lpstr>
      <vt:lpstr>Bahnschrift SemiBold</vt:lpstr>
      <vt:lpstr>Bahnschrift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and white creative modern marketing plan Presentation</dc:title>
  <cp:lastModifiedBy>Татьяна Носова</cp:lastModifiedBy>
  <cp:revision>48</cp:revision>
  <dcterms:created xsi:type="dcterms:W3CDTF">2006-08-16T00:00:00Z</dcterms:created>
  <dcterms:modified xsi:type="dcterms:W3CDTF">2025-07-01T05:16:59Z</dcterms:modified>
  <dc:identifier>DAGQra2fU40</dc:identifier>
</cp:coreProperties>
</file>